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07" r:id="rId2"/>
    <p:sldId id="453" r:id="rId3"/>
    <p:sldId id="408" r:id="rId4"/>
    <p:sldId id="400" r:id="rId5"/>
    <p:sldId id="409" r:id="rId6"/>
    <p:sldId id="410" r:id="rId7"/>
    <p:sldId id="412" r:id="rId8"/>
    <p:sldId id="413" r:id="rId9"/>
    <p:sldId id="456" r:id="rId10"/>
    <p:sldId id="446" r:id="rId11"/>
    <p:sldId id="447" r:id="rId12"/>
    <p:sldId id="457" r:id="rId13"/>
    <p:sldId id="458" r:id="rId14"/>
    <p:sldId id="442" r:id="rId15"/>
    <p:sldId id="443" r:id="rId16"/>
    <p:sldId id="444" r:id="rId17"/>
    <p:sldId id="445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60" r:id="rId28"/>
    <p:sldId id="451" r:id="rId29"/>
    <p:sldId id="438" r:id="rId30"/>
    <p:sldId id="450" r:id="rId31"/>
    <p:sldId id="285" r:id="rId32"/>
    <p:sldId id="436" r:id="rId33"/>
    <p:sldId id="416" r:id="rId34"/>
    <p:sldId id="452" r:id="rId35"/>
    <p:sldId id="461" r:id="rId36"/>
    <p:sldId id="462" r:id="rId37"/>
    <p:sldId id="463" r:id="rId38"/>
    <p:sldId id="464" r:id="rId39"/>
    <p:sldId id="433" r:id="rId40"/>
  </p:sldIdLst>
  <p:sldSz cx="12192000" cy="6858000"/>
  <p:notesSz cx="6792913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3A5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3372" autoAdjust="0"/>
  </p:normalViewPr>
  <p:slideViewPr>
    <p:cSldViewPr snapToGrid="0">
      <p:cViewPr varScale="1">
        <p:scale>
          <a:sx n="104" d="100"/>
          <a:sy n="104" d="100"/>
        </p:scale>
        <p:origin x="7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orlov\Desktop\&#1055;&#1088;&#1077;&#1079;&#1077;&#1085;&#1090;&#1072;&#1094;&#1080;&#1103;\&#1054;&#1076;&#1085;&#1086;&#1089;&#1090;&#1088;&#1072;&#1085;&#1080;&#1095;&#1085;&#1080;&#1082;%20&#1044;&#1054;&#1053;&#1080;&#1052;&#1062;%20&#1055;&#1040;%20&#1079;&#1072;%202023&#1075;%20&#1085;&#1086;&#1074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orlov\Desktop\&#1055;&#1088;&#1077;&#1079;&#1077;&#1085;&#1090;&#1072;&#1094;&#1080;&#1103;\&#1054;&#1076;&#1085;&#1086;&#1089;&#1090;&#1088;&#1072;&#1085;&#1080;&#1095;&#1085;&#1080;&#1082;%20&#1044;&#1054;&#1053;&#1080;&#1052;&#1062;%20&#1055;&#1040;%20&#1079;&#1072;%202023&#1075;%20&#1085;&#1086;&#1074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orlov\Desktop\&#1055;&#1088;&#1077;&#1079;&#1077;&#1085;&#1090;&#1072;&#1094;&#1080;&#1103;\&#1054;&#1076;&#1085;&#1086;&#1089;&#1090;&#1088;&#1072;&#1085;&#1080;&#1095;&#1085;&#1080;&#1082;%20&#1044;&#1054;&#1053;&#1080;&#1052;&#1062;%20&#1055;&#1040;%20&#1079;&#1072;%202023&#1075;%20&#1085;&#1086;&#107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orlov\Desktop\&#1055;&#1088;&#1077;&#1079;&#1077;&#1085;&#1090;&#1072;&#1094;&#1080;&#1103;\&#1054;&#1076;&#1085;&#1086;&#1089;&#1090;&#1088;&#1072;&#1085;&#1080;&#1095;&#1085;&#1080;&#1082;%20&#1044;&#1054;&#1053;&#1080;&#1052;&#1062;%20&#1055;&#1040;%20&#1079;&#1072;%202023&#1075;%20&#1085;&#1086;&#107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PNHZV01\dbase\&#1044;&#1054;&#1053;&#1080;&#1052;&#1062;\008%20&#1054;&#1076;&#1085;&#1086;&#1089;&#1090;&#1088;&#1072;&#1085;&#1080;&#1095;&#1085;&#1080;&#1082;%20&#1044;&#1054;&#1053;&#1080;&#1052;&#1062;%20&#1055;&#1040;\&#1054;&#1076;&#1085;&#1086;&#1089;&#1090;&#1088;&#1072;&#1085;&#1080;&#1095;&#1085;&#1080;&#1082;%202023&#1075;\&#1054;&#1076;&#1085;&#1086;&#1089;&#1090;&#1088;&#1072;&#1085;&#1080;&#1095;&#1085;&#1080;&#1082;%20&#1044;&#1054;&#1053;&#1080;&#1052;&#1062;%20&#1055;&#1040;%20&#1079;&#1072;%202023&#1075;%20&#1085;&#1086;&#1074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634905485299186E-2"/>
          <c:y val="0.17171296296296298"/>
          <c:w val="0.66797462817147857"/>
          <c:h val="0.7208876494604841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D6-45C1-B574-5F9538C3ADA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D6-45C1-B574-5F9538C3AD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'6. Расходы на ремонты'!$C$59:$D$59</c:f>
              <c:numCache>
                <c:formatCode>General</c:formatCode>
                <c:ptCount val="2"/>
                <c:pt idx="0">
                  <c:v>236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D6-45C1-B574-5F9538C3ADA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25449216"/>
        <c:axId val="825449544"/>
      </c:barChart>
      <c:catAx>
        <c:axId val="82544921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cap="all" spc="12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5449544"/>
        <c:crosses val="autoZero"/>
        <c:auto val="1"/>
        <c:lblAlgn val="ctr"/>
        <c:lblOffset val="100"/>
        <c:noMultiLvlLbl val="0"/>
      </c:catAx>
      <c:valAx>
        <c:axId val="825449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25449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612790498025471E-2"/>
          <c:y val="0"/>
          <c:w val="0.95666577374600614"/>
          <c:h val="0.62984770027208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D3E1E3E3-82D9-4C2A-8F73-AE741DF3F924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552-4820-AC54-18572BFD48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переезд по РК</c:v>
                </c:pt>
                <c:pt idx="1">
                  <c:v>переезд в РФ</c:v>
                </c:pt>
                <c:pt idx="2">
                  <c:v>выезд в дальнее зарубежье</c:v>
                </c:pt>
                <c:pt idx="3">
                  <c:v>выход на пенсию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11</c:v>
                </c:pt>
                <c:pt idx="2">
                  <c:v>2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52-4820-AC54-18572BFD48F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переезд по РК</c:v>
                </c:pt>
                <c:pt idx="1">
                  <c:v>переезд в РФ</c:v>
                </c:pt>
                <c:pt idx="2">
                  <c:v>выезд в дальнее зарубежье</c:v>
                </c:pt>
                <c:pt idx="3">
                  <c:v>выход на пенсию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4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52-4820-AC54-18572BFD4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9047576"/>
        <c:axId val="589049872"/>
      </c:barChart>
      <c:catAx>
        <c:axId val="589047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2F5597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89049872"/>
        <c:crosses val="autoZero"/>
        <c:auto val="1"/>
        <c:lblAlgn val="ctr"/>
        <c:lblOffset val="100"/>
        <c:noMultiLvlLbl val="0"/>
      </c:catAx>
      <c:valAx>
        <c:axId val="589049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89047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744901879841168"/>
          <c:y val="0.86824054959193753"/>
          <c:w val="0.45852814269306352"/>
          <c:h val="0.129727182446297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Century Gothic" panose="020B0502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400" b="1" dirty="0">
                <a:solidFill>
                  <a:srgbClr val="002060"/>
                </a:solidFill>
              </a:rPr>
              <a:t>Нарушения по структурным </a:t>
            </a:r>
            <a:r>
              <a:rPr lang="ru-RU" sz="1400" b="1" dirty="0" smtClean="0">
                <a:solidFill>
                  <a:srgbClr val="002060"/>
                </a:solidFill>
              </a:rPr>
              <a:t>подразделениям  </a:t>
            </a:r>
            <a:r>
              <a:rPr lang="ru-RU" sz="1400" b="1" dirty="0">
                <a:solidFill>
                  <a:srgbClr val="002060"/>
                </a:solidFill>
              </a:rPr>
              <a:t>за </a:t>
            </a:r>
            <a:r>
              <a:rPr lang="ru-RU" sz="1400" b="1" dirty="0" smtClean="0">
                <a:solidFill>
                  <a:srgbClr val="002060"/>
                </a:solidFill>
              </a:rPr>
              <a:t>2021-2023 </a:t>
            </a:r>
            <a:r>
              <a:rPr lang="ru-RU" sz="1400" b="1" dirty="0">
                <a:solidFill>
                  <a:srgbClr val="002060"/>
                </a:solidFill>
              </a:rPr>
              <a:t>гг.</a:t>
            </a:r>
          </a:p>
        </c:rich>
      </c:tx>
      <c:layout>
        <c:manualLayout>
          <c:xMode val="edge"/>
          <c:yMode val="edge"/>
          <c:x val="0.17481455936563559"/>
          <c:y val="2.77199705500963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7679406515625141E-2"/>
          <c:y val="0.25497583659942202"/>
          <c:w val="0.91232058364266877"/>
          <c:h val="0.52906519770900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ПППН</c:v>
                </c:pt>
                <c:pt idx="1">
                  <c:v>ПКОН</c:v>
                </c:pt>
                <c:pt idx="2">
                  <c:v>ППТНО</c:v>
                </c:pt>
                <c:pt idx="3">
                  <c:v>ПСиОЗХ</c:v>
                </c:pt>
                <c:pt idx="4">
                  <c:v>ПСН</c:v>
                </c:pt>
                <c:pt idx="5">
                  <c:v>ЦОПП</c:v>
                </c:pt>
                <c:pt idx="6">
                  <c:v>ЦКИПиА</c:v>
                </c:pt>
                <c:pt idx="7">
                  <c:v>ЦА</c:v>
                </c:pt>
                <c:pt idx="8">
                  <c:v>ЗУ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7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34-48C5-B8BA-F8247DC159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ПППН</c:v>
                </c:pt>
                <c:pt idx="1">
                  <c:v>ПКОН</c:v>
                </c:pt>
                <c:pt idx="2">
                  <c:v>ППТНО</c:v>
                </c:pt>
                <c:pt idx="3">
                  <c:v>ПСиОЗХ</c:v>
                </c:pt>
                <c:pt idx="4">
                  <c:v>ПСН</c:v>
                </c:pt>
                <c:pt idx="5">
                  <c:v>ЦОПП</c:v>
                </c:pt>
                <c:pt idx="6">
                  <c:v>ЦКИПиА</c:v>
                </c:pt>
                <c:pt idx="7">
                  <c:v>ЦА</c:v>
                </c:pt>
                <c:pt idx="8">
                  <c:v>ЗУ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</c:v>
                </c:pt>
                <c:pt idx="1">
                  <c:v>5</c:v>
                </c:pt>
                <c:pt idx="2">
                  <c:v>0</c:v>
                </c:pt>
                <c:pt idx="3">
                  <c:v>6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6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34-48C5-B8BA-F8247DC1596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ПППН</c:v>
                </c:pt>
                <c:pt idx="1">
                  <c:v>ПКОН</c:v>
                </c:pt>
                <c:pt idx="2">
                  <c:v>ППТНО</c:v>
                </c:pt>
                <c:pt idx="3">
                  <c:v>ПСиОЗХ</c:v>
                </c:pt>
                <c:pt idx="4">
                  <c:v>ПСН</c:v>
                </c:pt>
                <c:pt idx="5">
                  <c:v>ЦОПП</c:v>
                </c:pt>
                <c:pt idx="6">
                  <c:v>ЦКИПиА</c:v>
                </c:pt>
                <c:pt idx="7">
                  <c:v>ЦА</c:v>
                </c:pt>
                <c:pt idx="8">
                  <c:v>ЗУ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1</c:v>
                </c:pt>
                <c:pt idx="7">
                  <c:v>6</c:v>
                </c:pt>
                <c:pt idx="8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77-41C7-BB4D-BBE73E6F0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503104"/>
        <c:axId val="77513088"/>
      </c:barChart>
      <c:catAx>
        <c:axId val="7750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2F5597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77513088"/>
        <c:crosses val="autoZero"/>
        <c:auto val="1"/>
        <c:lblAlgn val="ctr"/>
        <c:lblOffset val="100"/>
        <c:noMultiLvlLbl val="0"/>
      </c:catAx>
      <c:valAx>
        <c:axId val="7751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7750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634905485299186E-2"/>
          <c:y val="4.6712962962962977E-2"/>
          <c:w val="0.66797462817147857"/>
          <c:h val="0.7208876494604841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60-4727-AC36-9E4F1284FDC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60-4727-AC36-9E4F1284FD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'6. Расходы на ремонты'!$F$58:$G$58</c:f>
              <c:strCache>
                <c:ptCount val="2"/>
                <c:pt idx="0">
                  <c:v>Кол-во ремонтов по графикам ТО, шт.</c:v>
                </c:pt>
                <c:pt idx="1">
                  <c:v>Факт. кол-во ремонтов по тех. сост-ию, шт.</c:v>
                </c:pt>
              </c:strCache>
            </c:strRef>
          </c:cat>
          <c:val>
            <c:numRef>
              <c:f>'6. Расходы на ремонты'!$F$59:$G$59</c:f>
              <c:numCache>
                <c:formatCode>General</c:formatCode>
                <c:ptCount val="2"/>
                <c:pt idx="0" formatCode="#\ ##0.0\ [$₸-43F]">
                  <c:v>247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60-4727-AC36-9E4F1284FDC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25449216"/>
        <c:axId val="825449544"/>
      </c:barChart>
      <c:catAx>
        <c:axId val="82544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cap="all" spc="120" normalizeH="0" baseline="0">
                <a:ln>
                  <a:noFill/>
                </a:ln>
                <a:noFill/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5449544"/>
        <c:crosses val="autoZero"/>
        <c:auto val="1"/>
        <c:lblAlgn val="ctr"/>
        <c:lblOffset val="1"/>
        <c:noMultiLvlLbl val="0"/>
      </c:catAx>
      <c:valAx>
        <c:axId val="825449544"/>
        <c:scaling>
          <c:orientation val="minMax"/>
        </c:scaling>
        <c:delete val="1"/>
        <c:axPos val="l"/>
        <c:numFmt formatCode="#\ ##0.0\ [$₸-43F]" sourceLinked="1"/>
        <c:majorTickMark val="out"/>
        <c:minorTickMark val="none"/>
        <c:tickLblPos val="nextTo"/>
        <c:crossAx val="825449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8197903765429116E-2"/>
          <c:y val="0.78526289217365053"/>
          <c:w val="0.88488361585314612"/>
          <c:h val="0.204294355692471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F4-4D0C-B5AE-628C4146C01A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F4-4D0C-B5AE-628C4146C0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'6. Расходы на ремонты'!$D$60:$E$60</c:f>
              <c:numCache>
                <c:formatCode>#\ ##0\ [$₸-43F]</c:formatCode>
                <c:ptCount val="2"/>
                <c:pt idx="0">
                  <c:v>93</c:v>
                </c:pt>
                <c:pt idx="1">
                  <c:v>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F4-4D0C-B5AE-628C4146C0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24581558452734"/>
          <c:y val="2.4539877300613498E-2"/>
          <c:w val="0.52731164751946991"/>
          <c:h val="0.78934995088804083"/>
        </c:manualLayout>
      </c:layout>
      <c:pieChart>
        <c:varyColors val="1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9C-44D8-A0E9-FD0DD550A09A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9C-44D8-A0E9-FD0DD550A0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'6. Расходы на ремонты'!$G$61:$H$61</c:f>
              <c:strCache>
                <c:ptCount val="2"/>
                <c:pt idx="0">
                  <c:v>Факт. расходы на ремонты по тех.сост-ию, млн.тг.</c:v>
                </c:pt>
                <c:pt idx="1">
                  <c:v>Экономия, млн.тг.</c:v>
                </c:pt>
              </c:strCache>
            </c:strRef>
          </c:cat>
          <c:val>
            <c:numRef>
              <c:f>'6. Расходы на ремонты'!$G$60:$H$60</c:f>
              <c:numCache>
                <c:formatCode>#\ ##0.0\ [$₸-43F]</c:formatCode>
                <c:ptCount val="2"/>
                <c:pt idx="0">
                  <c:v>18</c:v>
                </c:pt>
                <c:pt idx="1">
                  <c:v>56.099999999999994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9C-44D8-A0E9-FD0DD550A09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264919753883223E-3"/>
          <c:y val="0.83433972593916561"/>
          <c:w val="0.99081149692354031"/>
          <c:h val="0.16566027406083442"/>
        </c:manualLayout>
      </c:layout>
      <c:overlay val="0"/>
      <c:spPr>
        <a:noFill/>
        <a:ln>
          <a:solidFill>
            <a:srgbClr val="002060"/>
          </a:solidFill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403874712766513E-2"/>
          <c:y val="8.1291757456817534E-2"/>
          <c:w val="0.91762153586656325"/>
          <c:h val="0.710360779616829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'5. Управление коррозией'!$R$4</c:f>
              <c:strCache>
                <c:ptCount val="1"/>
                <c:pt idx="0">
                  <c:v>ПППН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8273186731537295E-3"/>
                  <c:y val="1.2863992752406319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913-4429-BADC-0AE072869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 Управление коррозией'!$S$3:$W$3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'5. Управление коррозией'!$S$4:$W$4</c:f>
              <c:numCache>
                <c:formatCode>0;\-0;;@</c:formatCode>
                <c:ptCount val="5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13-4429-BADC-0AE072869E94}"/>
            </c:ext>
          </c:extLst>
        </c:ser>
        <c:ser>
          <c:idx val="1"/>
          <c:order val="1"/>
          <c:tx>
            <c:strRef>
              <c:f>'5. Управление коррозией'!$R$5</c:f>
              <c:strCache>
                <c:ptCount val="1"/>
                <c:pt idx="0">
                  <c:v>ПКОН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13-4429-BADC-0AE072869E9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13-4429-BADC-0AE072869E9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13-4429-BADC-0AE072869E9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13-4429-BADC-0AE072869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 Управление коррозией'!$S$3:$W$3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'5. Управление коррозией'!$S$5:$W$5</c:f>
              <c:numCache>
                <c:formatCode>0;\-0;;@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13-4429-BADC-0AE072869E94}"/>
            </c:ext>
          </c:extLst>
        </c:ser>
        <c:ser>
          <c:idx val="2"/>
          <c:order val="2"/>
          <c:tx>
            <c:strRef>
              <c:f>'5. Управление коррозией'!$R$6</c:f>
              <c:strCache>
                <c:ptCount val="1"/>
                <c:pt idx="0">
                  <c:v>ПГПН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13-4429-BADC-0AE072869E9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913-4429-BADC-0AE072869E9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13-4429-BADC-0AE072869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 Управление коррозией'!$S$3:$W$3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'5. Управление коррозией'!$S$6:$W$6</c:f>
              <c:numCache>
                <c:formatCode>0;\-0;;@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913-4429-BADC-0AE072869E94}"/>
            </c:ext>
          </c:extLst>
        </c:ser>
        <c:ser>
          <c:idx val="3"/>
          <c:order val="3"/>
          <c:tx>
            <c:strRef>
              <c:f>'5. Управление коррозией'!$R$7</c:f>
              <c:strCache>
                <c:ptCount val="1"/>
                <c:pt idx="0">
                  <c:v>ППТНО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913-4429-BADC-0AE072869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 Управление коррозией'!$S$3:$W$3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'5. Управление коррозией'!$S$7:$W$7</c:f>
              <c:numCache>
                <c:formatCode>0;\-0;;@</c:formatCode>
                <c:ptCount val="5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913-4429-BADC-0AE072869E94}"/>
            </c:ext>
          </c:extLst>
        </c:ser>
        <c:ser>
          <c:idx val="4"/>
          <c:order val="4"/>
          <c:tx>
            <c:strRef>
              <c:f>'5. Управление коррозией'!$R$8</c:f>
              <c:strCache>
                <c:ptCount val="1"/>
                <c:pt idx="0">
                  <c:v>ОЗХ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13-4429-BADC-0AE072869E9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13-4429-BADC-0AE072869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 Управление коррозией'!$S$3:$W$3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'5. Управление коррозией'!$S$8:$W$8</c:f>
              <c:numCache>
                <c:formatCode>0;\-0;;@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913-4429-BADC-0AE072869E94}"/>
            </c:ext>
          </c:extLst>
        </c:ser>
        <c:ser>
          <c:idx val="5"/>
          <c:order val="5"/>
          <c:tx>
            <c:strRef>
              <c:f>'5. Управление коррозией'!$R$9</c:f>
              <c:strCache>
                <c:ptCount val="1"/>
                <c:pt idx="0">
                  <c:v>ПСН</c:v>
                </c:pt>
              </c:strCache>
            </c:strRef>
          </c:tx>
          <c:spPr>
            <a:solidFill>
              <a:srgbClr val="ECE1FF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913-4429-BADC-0AE072869E9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913-4429-BADC-0AE072869E9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913-4429-BADC-0AE072869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 Управление коррозией'!$S$3:$W$3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'5. Управление коррозией'!$S$9:$W$9</c:f>
              <c:numCache>
                <c:formatCode>0;\-0;;@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913-4429-BADC-0AE072869E94}"/>
            </c:ext>
          </c:extLst>
        </c:ser>
        <c:ser>
          <c:idx val="6"/>
          <c:order val="6"/>
          <c:tx>
            <c:strRef>
              <c:f>'5. Управление коррозией'!$R$10</c:f>
              <c:strCache>
                <c:ptCount val="1"/>
                <c:pt idx="0">
                  <c:v>КУПС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913-4429-BADC-0AE072869E9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913-4429-BADC-0AE072869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 Управление коррозией'!$S$3:$W$3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'5. Управление коррозией'!$S$10:$W$10</c:f>
              <c:numCache>
                <c:formatCode>0;\-0;;@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913-4429-BADC-0AE072869E94}"/>
            </c:ext>
          </c:extLst>
        </c:ser>
        <c:ser>
          <c:idx val="7"/>
          <c:order val="7"/>
          <c:tx>
            <c:strRef>
              <c:f>'5. Управление коррозией'!$R$11</c:f>
              <c:strCache>
                <c:ptCount val="1"/>
                <c:pt idx="0">
                  <c:v>ВиК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913-4429-BADC-0AE072869E9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913-4429-BADC-0AE072869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 Управление коррозией'!$S$3:$W$3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'5. Управление коррозией'!$S$11:$W$11</c:f>
              <c:numCache>
                <c:formatCode>0;\-0;;@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9913-4429-BADC-0AE072869E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337814528"/>
        <c:axId val="337810368"/>
      </c:barChart>
      <c:barChart>
        <c:barDir val="col"/>
        <c:grouping val="clustered"/>
        <c:varyColors val="0"/>
        <c:ser>
          <c:idx val="8"/>
          <c:order val="8"/>
          <c:tx>
            <c:strRef>
              <c:f>'5. Управление коррозией'!$R$12</c:f>
              <c:strCache>
                <c:ptCount val="1"/>
                <c:pt idx="0">
                  <c:v>Итого факт</c:v>
                </c:pt>
              </c:strCache>
            </c:strRef>
          </c:tx>
          <c:spPr>
            <a:noFill/>
            <a:ln w="12700">
              <a:solidFill>
                <a:schemeClr val="accent6">
                  <a:lumMod val="40000"/>
                  <a:lumOff val="6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3451594616104781E-2"/>
                  <c:y val="-1.1550823052987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9913-4429-BADC-0AE072869E94}"/>
                </c:ext>
              </c:extLst>
            </c:dLbl>
            <c:dLbl>
              <c:idx val="1"/>
              <c:layout>
                <c:manualLayout>
                  <c:x val="2.7059532249351672E-2"/>
                  <c:y val="-1.1550823052987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9913-4429-BADC-0AE072869E94}"/>
                </c:ext>
              </c:extLst>
            </c:dLbl>
            <c:dLbl>
              <c:idx val="2"/>
              <c:layout>
                <c:manualLayout>
                  <c:x val="2.7059532249351672E-2"/>
                  <c:y val="-5.7754115264935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C-9913-4429-BADC-0AE072869E94}"/>
                </c:ext>
              </c:extLst>
            </c:dLbl>
            <c:dLbl>
              <c:idx val="3"/>
              <c:layout>
                <c:manualLayout>
                  <c:x val="3.4275407515845319E-2"/>
                  <c:y val="-1.7326234579480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9913-4429-BADC-0AE072869E94}"/>
                </c:ext>
              </c:extLst>
            </c:dLbl>
            <c:dLbl>
              <c:idx val="4"/>
              <c:layout>
                <c:manualLayout>
                  <c:x val="3.2891736116766525E-2"/>
                  <c:y val="-7.71839565144373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E-9913-4429-BADC-0AE072869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9E47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 Управление коррозией'!$S$3:$V$3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strCache>
            </c:strRef>
          </c:cat>
          <c:val>
            <c:numRef>
              <c:f>'5. Управление коррозией'!$S$12:$W$12</c:f>
              <c:numCache>
                <c:formatCode>0;\-0;;@</c:formatCode>
                <c:ptCount val="5"/>
                <c:pt idx="0">
                  <c:v>2</c:v>
                </c:pt>
                <c:pt idx="1">
                  <c:v>7</c:v>
                </c:pt>
                <c:pt idx="2">
                  <c:v>22</c:v>
                </c:pt>
                <c:pt idx="3">
                  <c:v>29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9913-4429-BADC-0AE072869E94}"/>
            </c:ext>
          </c:extLst>
        </c:ser>
        <c:ser>
          <c:idx val="9"/>
          <c:order val="9"/>
          <c:tx>
            <c:strRef>
              <c:f>'5. Управление коррозией'!$R$13</c:f>
              <c:strCache>
                <c:ptCount val="1"/>
                <c:pt idx="0">
                  <c:v>План</c:v>
                </c:pt>
              </c:strCache>
            </c:strRef>
          </c:tx>
          <c:spPr>
            <a:noFill/>
            <a:ln>
              <a:solidFill>
                <a:srgbClr val="0070C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1647625799481339E-2"/>
                  <c:y val="-5.7754115264935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0-9913-4429-BADC-0AE072869E94}"/>
                </c:ext>
              </c:extLst>
            </c:dLbl>
            <c:dLbl>
              <c:idx val="1"/>
              <c:layout>
                <c:manualLayout>
                  <c:x val="-2.5255563432728226E-2"/>
                  <c:y val="-1.1550823052987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1-9913-4429-BADC-0AE072869E94}"/>
                </c:ext>
              </c:extLst>
            </c:dLbl>
            <c:dLbl>
              <c:idx val="2"/>
              <c:layout>
                <c:manualLayout>
                  <c:x val="-3.2471438699222074E-2"/>
                  <c:y val="-1.4438528816233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2-9913-4429-BADC-0AE072869E94}"/>
                </c:ext>
              </c:extLst>
            </c:dLbl>
            <c:dLbl>
              <c:idx val="3"/>
              <c:layout>
                <c:manualLayout>
                  <c:x val="-2.8863501065975117E-2"/>
                  <c:y val="-8.6631172897403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3-9913-4429-BADC-0AE072869E94}"/>
                </c:ext>
              </c:extLst>
            </c:dLbl>
            <c:dLbl>
              <c:idx val="4"/>
              <c:layout>
                <c:manualLayout>
                  <c:x val="-1.6400688683314738E-2"/>
                  <c:y val="-1.2549179449457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4-9913-4429-BADC-0AE072869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'5. Управление коррозией'!$S$3:$V$3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strCache>
            </c:strRef>
          </c:cat>
          <c:val>
            <c:numRef>
              <c:f>'5. Управление коррозией'!$S$13:$W$13</c:f>
              <c:numCache>
                <c:formatCode>0;\-0;;@</c:formatCode>
                <c:ptCount val="5"/>
                <c:pt idx="0">
                  <c:v>2</c:v>
                </c:pt>
                <c:pt idx="1">
                  <c:v>7</c:v>
                </c:pt>
                <c:pt idx="2">
                  <c:v>22</c:v>
                </c:pt>
                <c:pt idx="3">
                  <c:v>29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9913-4429-BADC-0AE072869E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1129240016"/>
        <c:axId val="1129223376"/>
      </c:barChart>
      <c:catAx>
        <c:axId val="33781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7810368"/>
        <c:crosses val="autoZero"/>
        <c:auto val="1"/>
        <c:lblAlgn val="ctr"/>
        <c:lblOffset val="100"/>
        <c:noMultiLvlLbl val="0"/>
      </c:catAx>
      <c:valAx>
        <c:axId val="337810368"/>
        <c:scaling>
          <c:orientation val="minMax"/>
          <c:max val="36"/>
          <c:min val="0"/>
        </c:scaling>
        <c:delete val="1"/>
        <c:axPos val="l"/>
        <c:numFmt formatCode="0;\-0;;@" sourceLinked="1"/>
        <c:majorTickMark val="none"/>
        <c:minorTickMark val="none"/>
        <c:tickLblPos val="nextTo"/>
        <c:crossAx val="337814528"/>
        <c:crosses val="autoZero"/>
        <c:crossBetween val="between"/>
      </c:valAx>
      <c:valAx>
        <c:axId val="1129223376"/>
        <c:scaling>
          <c:orientation val="minMax"/>
          <c:max val="36"/>
          <c:min val="0"/>
        </c:scaling>
        <c:delete val="1"/>
        <c:axPos val="r"/>
        <c:numFmt formatCode="0;\-0;;@" sourceLinked="1"/>
        <c:majorTickMark val="out"/>
        <c:minorTickMark val="none"/>
        <c:tickLblPos val="nextTo"/>
        <c:crossAx val="1129240016"/>
        <c:crosses val="max"/>
        <c:crossBetween val="between"/>
      </c:valAx>
      <c:catAx>
        <c:axId val="1129240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9223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41865761767920667"/>
          <c:y val="0.91073105320554426"/>
          <c:w val="0.23187947814610838"/>
          <c:h val="8.9268946794455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546800108801398"/>
          <c:y val="0.13407868308693766"/>
          <c:w val="0.83582360128273481"/>
          <c:h val="0.3844965097263615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836172258423998E-3"/>
                  <c:y val="-0.170872602186315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F2A-410D-AF20-B0E621BA041D}"/>
                </c:ext>
              </c:extLst>
            </c:dLbl>
            <c:dLbl>
              <c:idx val="1"/>
              <c:layout>
                <c:manualLayout>
                  <c:x val="3.2062444776953984E-3"/>
                  <c:y val="-8.9121742181776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F2A-410D-AF20-B0E621BA041D}"/>
                </c:ext>
              </c:extLst>
            </c:dLbl>
            <c:dLbl>
              <c:idx val="2"/>
              <c:layout>
                <c:manualLayout>
                  <c:x val="3.2062444776954396E-3"/>
                  <c:y val="-5.8956409366066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F2A-410D-AF20-B0E621BA041D}"/>
                </c:ext>
              </c:extLst>
            </c:dLbl>
            <c:dLbl>
              <c:idx val="3"/>
              <c:layout>
                <c:manualLayout>
                  <c:x val="4.2596604959214274E-3"/>
                  <c:y val="-8.4454164373690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F2A-410D-AF20-B0E621BA041D}"/>
                </c:ext>
              </c:extLst>
            </c:dLbl>
            <c:dLbl>
              <c:idx val="4"/>
              <c:layout>
                <c:manualLayout>
                  <c:x val="4.511084569515547E-3"/>
                  <c:y val="-4.125664113418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F2A-410D-AF20-B0E621BA041D}"/>
                </c:ext>
              </c:extLst>
            </c:dLbl>
            <c:dLbl>
              <c:idx val="5"/>
              <c:layout>
                <c:manualLayout>
                  <c:x val="6.2637981722894883E-3"/>
                  <c:y val="-9.0750867932545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F2A-410D-AF20-B0E621BA041D}"/>
                </c:ext>
              </c:extLst>
            </c:dLbl>
            <c:dLbl>
              <c:idx val="6"/>
              <c:layout>
                <c:manualLayout>
                  <c:x val="1.1277711423788868E-2"/>
                  <c:y val="-3.8372741932820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F2A-410D-AF20-B0E621BA041D}"/>
                </c:ext>
              </c:extLst>
            </c:dLbl>
            <c:dLbl>
              <c:idx val="7"/>
              <c:layout>
                <c:manualLayout>
                  <c:x val="-7.9988764204523034E-3"/>
                  <c:y val="-8.4298795935382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BF2A-410D-AF20-B0E621BA041D}"/>
                </c:ext>
              </c:extLst>
            </c:dLbl>
            <c:dLbl>
              <c:idx val="8"/>
              <c:layout>
                <c:manualLayout>
                  <c:x val="2.5723838151521764E-3"/>
                  <c:y val="-3.2177986168131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F2A-410D-AF20-B0E621BA041D}"/>
                </c:ext>
              </c:extLst>
            </c:dLbl>
            <c:dLbl>
              <c:idx val="9"/>
              <c:layout>
                <c:manualLayout>
                  <c:x val="6.012413029104182E-3"/>
                  <c:y val="-5.679348496504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BF2A-410D-AF20-B0E621BA041D}"/>
                </c:ext>
              </c:extLst>
            </c:dLbl>
            <c:dLbl>
              <c:idx val="10"/>
              <c:layout>
                <c:manualLayout>
                  <c:x val="6.8074752578553823E-3"/>
                  <c:y val="-3.433846382209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093-4A94-AD45-CAF18A6ED746}"/>
                </c:ext>
              </c:extLst>
            </c:dLbl>
            <c:dLbl>
              <c:idx val="11"/>
              <c:layout>
                <c:manualLayout>
                  <c:x val="9.6806162013227306E-3"/>
                  <c:y val="-5.5188418893699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110-42B6-94F3-B1C8071CB486}"/>
                </c:ext>
              </c:extLst>
            </c:dLbl>
            <c:dLbl>
              <c:idx val="12"/>
              <c:layout>
                <c:manualLayout>
                  <c:x val="2.2555422847577735E-3"/>
                  <c:y val="-6.7505343593631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2AF-491B-85CB-2CAEDD2F02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3"/>
                <c:pt idx="0">
                  <c:v>ТОО AVC Production</c:v>
                </c:pt>
                <c:pt idx="1">
                  <c:v>ТОО МегаСтройПлюс</c:v>
                </c:pt>
                <c:pt idx="2">
                  <c:v>ТОО СтройАльянсИнвест</c:v>
                </c:pt>
                <c:pt idx="3">
                  <c:v>ТОО Строительный центр-ПВ</c:v>
                </c:pt>
                <c:pt idx="4">
                  <c:v>ИП ТАЗА</c:v>
                </c:pt>
                <c:pt idx="5">
                  <c:v>ТОО «BASTAU PROJECT»</c:v>
                </c:pt>
                <c:pt idx="6">
                  <c:v>ТОО ИСК</c:v>
                </c:pt>
                <c:pt idx="7">
                  <c:v>ТОО Тотал Сервис</c:v>
                </c:pt>
                <c:pt idx="8">
                  <c:v>ТОО Казтеплоспецстрой</c:v>
                </c:pt>
                <c:pt idx="9">
                  <c:v>ТОО Продмастер</c:v>
                </c:pt>
                <c:pt idx="10">
                  <c:v>ТОО Incom compani</c:v>
                </c:pt>
                <c:pt idx="11">
                  <c:v>ТОО НПО Дефектоскопия</c:v>
                </c:pt>
                <c:pt idx="12">
                  <c:v>другие (менее 600,0)</c:v>
                </c:pt>
              </c:strCache>
            </c:strRef>
          </c:cat>
          <c:val>
            <c:numRef>
              <c:f>Лист1!$B$2:$B$14</c:f>
              <c:numCache>
                <c:formatCode>0.0</c:formatCode>
                <c:ptCount val="13"/>
                <c:pt idx="0">
                  <c:v>10453.5</c:v>
                </c:pt>
                <c:pt idx="1">
                  <c:v>4140</c:v>
                </c:pt>
                <c:pt idx="2">
                  <c:v>2070</c:v>
                </c:pt>
                <c:pt idx="3">
                  <c:v>2242.5</c:v>
                </c:pt>
                <c:pt idx="4">
                  <c:v>1311</c:v>
                </c:pt>
                <c:pt idx="5">
                  <c:v>1380</c:v>
                </c:pt>
                <c:pt idx="6">
                  <c:v>1380</c:v>
                </c:pt>
                <c:pt idx="7">
                  <c:v>828</c:v>
                </c:pt>
                <c:pt idx="8">
                  <c:v>865.2</c:v>
                </c:pt>
                <c:pt idx="9">
                  <c:v>759</c:v>
                </c:pt>
                <c:pt idx="10">
                  <c:v>655.5</c:v>
                </c:pt>
                <c:pt idx="11">
                  <c:v>690</c:v>
                </c:pt>
                <c:pt idx="12">
                  <c:v>2656.5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2A-410D-AF20-B0E621BA0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4709696"/>
        <c:axId val="584711336"/>
        <c:axId val="0"/>
      </c:bar3DChart>
      <c:catAx>
        <c:axId val="58470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584711336"/>
        <c:crosses val="autoZero"/>
        <c:auto val="1"/>
        <c:lblAlgn val="ctr"/>
        <c:lblOffset val="100"/>
        <c:noMultiLvlLbl val="0"/>
      </c:catAx>
      <c:valAx>
        <c:axId val="584711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584709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678327167801925E-2"/>
          <c:y val="0.9195201438880295"/>
          <c:w val="0.15308663364836542"/>
          <c:h val="6.2019006438039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5">
              <a:lumMod val="50000"/>
            </a:schemeClr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0919971928093"/>
          <c:y val="0.23414969364227856"/>
          <c:w val="0.73059082110328766"/>
          <c:h val="0.3404415238586092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женщин</c:v>
                </c:pt>
              </c:strCache>
            </c:strRef>
          </c:tx>
          <c:spPr>
            <a:solidFill>
              <a:srgbClr val="2F5597"/>
            </a:solidFill>
            <a:ln w="9382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 w="25070">
                <a:noFill/>
              </a:ln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2424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F-4304-8726-61DA1CF657C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мужчин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382" cap="flat" cmpd="sng" algn="ctr">
              <a:noFill/>
              <a:round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2127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D4E-4AAC-9A66-8C25CD4CBB08}"/>
                </c:ext>
              </c:extLst>
            </c:dLbl>
            <c:spPr>
              <a:noFill/>
              <a:ln w="2507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2424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2F-4304-8726-61DA1CF657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110528"/>
        <c:axId val="1"/>
      </c:barChart>
      <c:catAx>
        <c:axId val="100110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38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38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6266">
            <a:noFill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00110528"/>
        <c:crosses val="autoZero"/>
        <c:crossBetween val="between"/>
      </c:valAx>
      <c:spPr>
        <a:noFill/>
        <a:ln w="25333">
          <a:noFill/>
        </a:ln>
      </c:spPr>
    </c:plotArea>
    <c:legend>
      <c:legendPos val="b"/>
      <c:layout>
        <c:manualLayout>
          <c:xMode val="edge"/>
          <c:yMode val="edge"/>
          <c:x val="0.28099716721758894"/>
          <c:y val="0.80530886264795698"/>
          <c:w val="0.5718423345955409"/>
          <c:h val="8.4424298936317199E-2"/>
        </c:manualLayout>
      </c:layout>
      <c:overlay val="0"/>
      <c:spPr>
        <a:noFill/>
        <a:ln w="25070">
          <a:noFill/>
        </a:ln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>
          <a:latin typeface="Century Gothic" panose="020B0502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6064844655597E-2"/>
          <c:y val="5.6833930730649608E-2"/>
          <c:w val="0.9038606578315026"/>
          <c:h val="0.66457006156656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обученных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2"/>
              <c:layout>
                <c:manualLayout>
                  <c:x val="0.12797696393053493"/>
                  <c:y val="-3.421653299767005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Обучаются</a:t>
                    </a:r>
                    <a:r>
                      <a:rPr lang="ru-RU" baseline="0" dirty="0" smtClean="0"/>
                      <a:t> 49</a:t>
                    </a:r>
                    <a:r>
                      <a:rPr lang="ru-RU" dirty="0" smtClean="0"/>
                      <a:t> студентов </a:t>
                    </a:r>
                  </a:p>
                  <a:p>
                    <a:r>
                      <a:rPr lang="ru-RU" dirty="0" smtClean="0"/>
                      <a:t>3 курс – 25</a:t>
                    </a:r>
                  </a:p>
                  <a:p>
                    <a:r>
                      <a:rPr lang="ru-RU" dirty="0" smtClean="0"/>
                      <a:t>4 курс - 24 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791562604946958"/>
                      <c:h val="0.43092301657265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CC4-4D9D-9119-17B6257DA7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Лист1!$A$9:$A$11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Лист1!$B$9:$B$11</c:f>
              <c:numCache>
                <c:formatCode>General</c:formatCode>
                <c:ptCount val="3"/>
                <c:pt idx="0">
                  <c:v>23</c:v>
                </c:pt>
                <c:pt idx="1">
                  <c:v>30</c:v>
                </c:pt>
                <c:pt idx="2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5D-440B-BE1E-013DB3ED79D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принятых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Лист1!$A$9:$A$11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Лист1!$C$9:$C$11</c:f>
              <c:numCache>
                <c:formatCode>General</c:formatCode>
                <c:ptCount val="3"/>
                <c:pt idx="0">
                  <c:v>17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5D-440B-BE1E-013DB3ED7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313114640"/>
        <c:axId val="313120872"/>
      </c:barChart>
      <c:catAx>
        <c:axId val="31311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313120872"/>
        <c:crosses val="autoZero"/>
        <c:auto val="1"/>
        <c:lblAlgn val="ctr"/>
        <c:lblOffset val="100"/>
        <c:noMultiLvlLbl val="0"/>
      </c:catAx>
      <c:valAx>
        <c:axId val="313120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311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1106131852839292E-2"/>
          <c:y val="0.8417267117426831"/>
          <c:w val="0.73656203632053419"/>
          <c:h val="0.140040995178432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0031663148539033E-3"/>
          <c:w val="0.96512043324162256"/>
          <c:h val="0.5211931190470072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текучести кадров</c:v>
                </c:pt>
              </c:strCache>
            </c:strRef>
          </c:tx>
          <c:spPr>
            <a:ln w="28102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313756651978135"/>
                  <c:y val="6.7146096085593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B5A-4C57-8400-86845B35FACD}"/>
                </c:ext>
              </c:extLst>
            </c:dLbl>
            <c:dLbl>
              <c:idx val="1"/>
              <c:layout>
                <c:manualLayout>
                  <c:x val="-4.8959429344451924E-2"/>
                  <c:y val="-0.12564972939514654"/>
                </c:manualLayout>
              </c:layout>
              <c:spPr>
                <a:noFill/>
                <a:ln w="25061">
                  <a:noFill/>
                </a:ln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35385392908414"/>
                      <c:h val="0.280931087022076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B5A-4C57-8400-86845B35FACD}"/>
                </c:ext>
              </c:extLst>
            </c:dLbl>
            <c:dLbl>
              <c:idx val="2"/>
              <c:layout>
                <c:manualLayout>
                  <c:x val="0"/>
                  <c:y val="-0.105821575380513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B5A-4C57-8400-86845B35FACD}"/>
                </c:ext>
              </c:extLst>
            </c:dLbl>
            <c:dLbl>
              <c:idx val="3"/>
              <c:spPr>
                <a:noFill/>
                <a:ln w="25061">
                  <a:noFill/>
                </a:ln>
              </c:spPr>
              <c:txPr>
                <a:bodyPr rot="0" spcFirstLastPara="1" vertOverflow="ellipsis" vert="horz" wrap="square" anchor="ctr" anchorCtr="0"/>
                <a:lstStyle/>
                <a:p>
                  <a:pPr algn="r"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B5A-4C57-8400-86845B35FACD}"/>
                </c:ext>
              </c:extLst>
            </c:dLbl>
            <c:spPr>
              <a:noFill/>
              <a:ln w="25061">
                <a:noFill/>
              </a:ln>
            </c:spPr>
            <c:txPr>
              <a:bodyPr rot="0" spcFirstLastPara="1" vertOverflow="ellipsis" vert="horz" wrap="square" anchor="ctr" anchorCtr="0"/>
              <a:lstStyle/>
              <a:p>
                <a:pPr algn="r"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0.06</c:v>
                </c:pt>
                <c:pt idx="1">
                  <c:v>5.5E-2</c:v>
                </c:pt>
                <c:pt idx="2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B5A-4C57-8400-86845B35F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89434064"/>
        <c:axId val="1"/>
      </c:lineChart>
      <c:catAx>
        <c:axId val="148943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36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36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489434064"/>
        <c:crosses val="autoZero"/>
        <c:crossBetween val="between"/>
      </c:valAx>
      <c:spPr>
        <a:gradFill flip="none" rotWithShape="1">
          <a:gsLst>
            <a:gs pos="72843">
              <a:srgbClr val="B7D3ED">
                <a:alpha val="0"/>
              </a:srgbClr>
            </a:gs>
            <a:gs pos="71687">
              <a:srgbClr val="B8D4ED"/>
            </a:gs>
            <a:gs pos="69375">
              <a:srgbClr val="BAD5EE"/>
            </a:gs>
            <a:gs pos="64750">
              <a:srgbClr val="BED8EF"/>
            </a:gs>
            <a:gs pos="55500">
              <a:srgbClr val="C7DDF1"/>
            </a:gs>
            <a:gs pos="37000">
              <a:srgbClr val="D9E8F6"/>
            </a:gs>
            <a:gs pos="0">
              <a:schemeClr val="accent1">
                <a:alpha val="0"/>
                <a:lumMod val="1000"/>
                <a:lumOff val="9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 w="2535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0.00912</cdr:y>
    </cdr:from>
    <cdr:to>
      <cdr:x>0.91414</cdr:x>
      <cdr:y>0.13217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80A0CD63-1EF0-49FE-B83E-8B0213AA8B19}"/>
            </a:ext>
          </a:extLst>
        </cdr:cNvPr>
        <cdr:cNvSpPr/>
      </cdr:nvSpPr>
      <cdr:spPr>
        <a:xfrm xmlns:a="http://schemas.openxmlformats.org/drawingml/2006/main">
          <a:off x="0" y="20539"/>
          <a:ext cx="3136979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>
            <a:lnSpc>
              <a:spcPct val="100000"/>
            </a:lnSpc>
          </a:pPr>
          <a:r>
            <a:rPr lang="ru-RU" sz="1200" b="1" dirty="0" smtClean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rPr>
            <a:t>Ремонты насосов и компрессоров</a:t>
          </a:r>
          <a:endParaRPr lang="ru-RU" sz="1200" b="1" dirty="0">
            <a:solidFill>
              <a:srgbClr val="002060"/>
            </a:solidFill>
            <a:latin typeface="Century Gothic" panose="020B0502020202020204" pitchFamily="34" charset="0"/>
            <a:ea typeface="Tahoma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0.02071</cdr:y>
    </cdr:from>
    <cdr:to>
      <cdr:x>0.8266</cdr:x>
      <cdr:y>0.12616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80A0CD63-1EF0-49FE-B83E-8B0213AA8B19}"/>
            </a:ext>
          </a:extLst>
        </cdr:cNvPr>
        <cdr:cNvSpPr/>
      </cdr:nvSpPr>
      <cdr:spPr>
        <a:xfrm xmlns:a="http://schemas.openxmlformats.org/drawingml/2006/main">
          <a:off x="-289170" y="54393"/>
          <a:ext cx="2836566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>
            <a:lnSpc>
              <a:spcPct val="100000"/>
            </a:lnSpc>
          </a:pPr>
          <a:r>
            <a:rPr lang="ru-RU" sz="1200" b="1" dirty="0" smtClean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rPr>
            <a:t>Ремонты электродвигателей</a:t>
          </a:r>
          <a:endParaRPr lang="ru-RU" sz="1200" b="1" dirty="0">
            <a:solidFill>
              <a:srgbClr val="002060"/>
            </a:solidFill>
            <a:latin typeface="Century Gothic" panose="020B0502020202020204" pitchFamily="34" charset="0"/>
            <a:ea typeface="Tahoma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84788-6911-4512-B395-E8FF2E06ECEB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90DD9-364F-445F-B57E-716DCC452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184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510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325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520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3BFF1-1417-4016-B568-5ED6FDF493D3}" type="slidenum">
              <a:rPr lang="ru-KZ" smtClean="0"/>
              <a:t>29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18691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3BFF1-1417-4016-B568-5ED6FDF493D3}" type="slidenum">
              <a:rPr lang="ru-KZ" smtClean="0"/>
              <a:t>30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71368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332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28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0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108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463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066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55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429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465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018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83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97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700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7" name="Объект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5"/>
          <p:cNvSpPr/>
          <p:nvPr userDrawn="1"/>
        </p:nvSpPr>
        <p:spPr>
          <a:xfrm>
            <a:off x="0" y="0"/>
            <a:ext cx="12192000" cy="683581"/>
          </a:xfrm>
          <a:prstGeom prst="rect">
            <a:avLst/>
          </a:prstGeom>
          <a:solidFill>
            <a:srgbClr val="4472C4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2899" tIns="46454" rIns="92899" bIns="46454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kk-KZ" sz="24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2400" b="1" kern="0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 userDrawn="1"/>
        </p:nvSpPr>
        <p:spPr>
          <a:xfrm>
            <a:off x="589627" y="0"/>
            <a:ext cx="11075633" cy="792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68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2" y="5"/>
            <a:ext cx="12191999" cy="68488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66444" y="48023"/>
            <a:ext cx="8259113" cy="227306"/>
          </a:xfrm>
        </p:spPr>
        <p:txBody>
          <a:bodyPr lIns="0" tIns="0" rIns="0" bIns="0"/>
          <a:lstStyle>
            <a:lvl1pPr>
              <a:defRPr sz="1477" b="1" i="0">
                <a:solidFill>
                  <a:srgbClr val="00466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4400E-AC81-4E52-8A1B-6031ED301EB7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530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83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36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31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2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34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14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4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A326-5681-454F-B11E-9AA6A336A50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3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A326-5681-454F-B11E-9AA6A336A507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89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microsoft.com/office/2007/relationships/hdphoto" Target="../media/hdphoto1.wdp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50.png"/><Relationship Id="rId7" Type="http://schemas.openxmlformats.org/officeDocument/2006/relationships/image" Target="../media/image52.emf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36.png"/><Relationship Id="rId10" Type="http://schemas.openxmlformats.org/officeDocument/2006/relationships/image" Target="../media/image55.jpeg"/><Relationship Id="rId4" Type="http://schemas.openxmlformats.org/officeDocument/2006/relationships/image" Target="../media/image38.png"/><Relationship Id="rId9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65.JP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2.xml"/><Relationship Id="rId7" Type="http://schemas.openxmlformats.org/officeDocument/2006/relationships/image" Target="../media/image67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10" Type="http://schemas.openxmlformats.org/officeDocument/2006/relationships/image" Target="../media/image3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3.pn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3.png"/><Relationship Id="rId9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image" Target="../media/image90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11" Type="http://schemas.openxmlformats.org/officeDocument/2006/relationships/image" Target="../media/image3.pn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jpeg"/><Relationship Id="rId11" Type="http://schemas.openxmlformats.org/officeDocument/2006/relationships/image" Target="../media/image3.pn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3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4.jpeg"/><Relationship Id="rId7" Type="http://schemas.openxmlformats.org/officeDocument/2006/relationships/image" Target="../media/image92.jpeg"/><Relationship Id="rId12" Type="http://schemas.openxmlformats.org/officeDocument/2006/relationships/image" Target="../media/image3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jpeg"/><Relationship Id="rId11" Type="http://schemas.openxmlformats.org/officeDocument/2006/relationships/image" Target="../media/image141.jpeg"/><Relationship Id="rId5" Type="http://schemas.openxmlformats.org/officeDocument/2006/relationships/image" Target="../media/image136.jpeg"/><Relationship Id="rId10" Type="http://schemas.openxmlformats.org/officeDocument/2006/relationships/image" Target="../media/image140.jpeg"/><Relationship Id="rId4" Type="http://schemas.openxmlformats.org/officeDocument/2006/relationships/image" Target="../media/image135.jpeg"/><Relationship Id="rId9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14.jp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1561" y="2065366"/>
            <a:ext cx="2815627" cy="578763"/>
          </a:xfrm>
          <a:prstGeom prst="rect">
            <a:avLst/>
          </a:prstGeom>
          <a:solidFill>
            <a:srgbClr val="2D4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8641" y="2856468"/>
            <a:ext cx="8926926" cy="676039"/>
          </a:xfrm>
          <a:prstGeom prst="rect">
            <a:avLst/>
          </a:prstGeom>
          <a:noFill/>
        </p:spPr>
        <p:txBody>
          <a:bodyPr vert="horz" wrap="square" lIns="0" tIns="11133" rIns="0" bIns="0" rtlCol="0" anchor="ctr">
            <a:spAutoFit/>
          </a:bodyPr>
          <a:lstStyle/>
          <a:p>
            <a:pPr marL="12696">
              <a:spcBef>
                <a:spcPts val="95"/>
              </a:spcBef>
            </a:pPr>
            <a:r>
              <a:rPr lang="ru-RU" sz="2400" b="0" spc="-5" dirty="0" smtClean="0">
                <a:solidFill>
                  <a:srgbClr val="FFFFFF"/>
                </a:solidFill>
              </a:rPr>
              <a:t>Отчет по итогам работы ТОО «ПНХЗ»</a:t>
            </a:r>
            <a:br>
              <a:rPr lang="ru-RU" sz="2400" b="0" spc="-5" dirty="0" smtClean="0">
                <a:solidFill>
                  <a:srgbClr val="FFFFFF"/>
                </a:solidFill>
              </a:rPr>
            </a:br>
            <a:r>
              <a:rPr lang="ru-RU" sz="2400" b="0" spc="-5" dirty="0" smtClean="0">
                <a:solidFill>
                  <a:srgbClr val="FFFFFF"/>
                </a:solidFill>
              </a:rPr>
              <a:t> за </a:t>
            </a:r>
            <a:r>
              <a:rPr lang="ru-RU" sz="2400" b="0" spc="-5" dirty="0">
                <a:solidFill>
                  <a:srgbClr val="FFFFFF"/>
                </a:solidFill>
              </a:rPr>
              <a:t>2023 </a:t>
            </a:r>
            <a:r>
              <a:rPr lang="ru-RU" sz="2400" b="0" spc="-5" dirty="0" smtClean="0">
                <a:solidFill>
                  <a:srgbClr val="FFFFFF"/>
                </a:solidFill>
              </a:rPr>
              <a:t>год</a:t>
            </a:r>
            <a:endParaRPr sz="2400" spc="-5" dirty="0">
              <a:solidFill>
                <a:srgbClr val="FFFFFF"/>
              </a:soli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5B6DBC5-2991-4E2A-939D-C7D09FC53455}"/>
              </a:ext>
            </a:extLst>
          </p:cNvPr>
          <p:cNvSpPr txBox="1">
            <a:spLocks/>
          </p:cNvSpPr>
          <p:nvPr/>
        </p:nvSpPr>
        <p:spPr>
          <a:xfrm>
            <a:off x="5029586" y="6475899"/>
            <a:ext cx="2109391" cy="210007"/>
          </a:xfrm>
          <a:prstGeom prst="rect">
            <a:avLst/>
          </a:prstGeom>
        </p:spPr>
        <p:txBody>
          <a:bodyPr vert="horz" wrap="square" lIns="0" tIns="11133" rIns="0" bIns="0" rtlCol="0">
            <a:spAutoFit/>
          </a:bodyPr>
          <a:lstStyle>
            <a:lvl1pPr>
              <a:defRPr sz="1600" b="1" i="0">
                <a:solidFill>
                  <a:srgbClr val="00466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720" algn="ctr">
              <a:spcBef>
                <a:spcPts val="88"/>
              </a:spcBef>
            </a:pPr>
            <a:r>
              <a:rPr lang="ru-RU" sz="1292" i="1" kern="0" dirty="0" smtClean="0">
                <a:solidFill>
                  <a:schemeClr val="tx1"/>
                </a:solidFill>
              </a:rPr>
              <a:t>Февраль 2024 </a:t>
            </a:r>
            <a:r>
              <a:rPr lang="ru-RU" sz="1292" i="1" kern="0" dirty="0">
                <a:solidFill>
                  <a:schemeClr val="tx1"/>
                </a:solidFill>
              </a:rPr>
              <a:t>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41" y="2171574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4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389630" y="178009"/>
            <a:ext cx="5795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РЕШЕНИЯ ПО ПРОИЗВОДСТВАМ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28124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870962"/>
              </p:ext>
            </p:extLst>
          </p:nvPr>
        </p:nvGraphicFramePr>
        <p:xfrm>
          <a:off x="410613" y="769170"/>
          <a:ext cx="4021365" cy="243680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638634">
                  <a:extLst>
                    <a:ext uri="{9D8B030D-6E8A-4147-A177-3AD203B41FA5}">
                      <a16:colId xmlns:a16="http://schemas.microsoft.com/office/drawing/2014/main" val="3804136378"/>
                    </a:ext>
                  </a:extLst>
                </a:gridCol>
                <a:gridCol w="1294929">
                  <a:extLst>
                    <a:ext uri="{9D8B030D-6E8A-4147-A177-3AD203B41FA5}">
                      <a16:colId xmlns:a16="http://schemas.microsoft.com/office/drawing/2014/main" val="630293024"/>
                    </a:ext>
                  </a:extLst>
                </a:gridCol>
                <a:gridCol w="1087802">
                  <a:extLst>
                    <a:ext uri="{9D8B030D-6E8A-4147-A177-3AD203B41FA5}">
                      <a16:colId xmlns:a16="http://schemas.microsoft.com/office/drawing/2014/main" val="2191676362"/>
                    </a:ext>
                  </a:extLst>
                </a:gridCol>
              </a:tblGrid>
              <a:tr h="4391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Производство</a:t>
                      </a: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852" marR="18852" marT="725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852" marR="18852" marT="7251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852" marR="18852" marT="7251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770355"/>
                  </a:ext>
                </a:extLst>
              </a:tr>
              <a:tr h="285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ПППН</a:t>
                      </a:r>
                    </a:p>
                  </a:txBody>
                  <a:tcPr marL="72000" marR="52206" marT="725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06" marR="52206" marT="725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06" marR="52206" marT="725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453183"/>
                  </a:ext>
                </a:extLst>
              </a:tr>
              <a:tr h="285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ПКОН</a:t>
                      </a:r>
                    </a:p>
                  </a:txBody>
                  <a:tcPr marL="72000" marR="52206" marT="725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06" marR="52206" marT="725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06" marR="52206" marT="7251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738161"/>
                  </a:ext>
                </a:extLst>
              </a:tr>
              <a:tr h="285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ПГПН</a:t>
                      </a:r>
                    </a:p>
                  </a:txBody>
                  <a:tcPr marL="7200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361903"/>
                  </a:ext>
                </a:extLst>
              </a:tr>
              <a:tr h="285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ППТНО</a:t>
                      </a:r>
                      <a:endParaRPr lang="ru-RU" sz="1400" b="1" kern="1200" dirty="0" smtClean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200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2819944"/>
                  </a:ext>
                </a:extLst>
              </a:tr>
              <a:tr h="285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ПСиОЗХ</a:t>
                      </a:r>
                    </a:p>
                  </a:txBody>
                  <a:tcPr marL="7200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55587"/>
                  </a:ext>
                </a:extLst>
              </a:tr>
              <a:tr h="285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ПСН</a:t>
                      </a:r>
                    </a:p>
                  </a:txBody>
                  <a:tcPr marL="7200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949051"/>
                  </a:ext>
                </a:extLst>
              </a:tr>
              <a:tr h="285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Arial" panose="020B0604020202020204" pitchFamily="34" charset="0"/>
                        </a:rPr>
                        <a:t>Итого:</a:t>
                      </a:r>
                    </a:p>
                  </a:txBody>
                  <a:tcPr marL="7200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196827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142043" y="3026618"/>
            <a:ext cx="4027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Узел подачи нейтрализатора на С-100 </a:t>
            </a:r>
          </a:p>
          <a:p>
            <a:pPr algn="ctr"/>
            <a:r>
              <a:rPr lang="kk-KZ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ПППН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779416" y="2954486"/>
            <a:ext cx="3135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Замена приводов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электрозадвижек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п.30, 29-3, 29-5/2 ПКОН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274500" y="6156097"/>
            <a:ext cx="3057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Монтаж поточного анализатора концентрации МДЭА С-850 </a:t>
            </a:r>
            <a:r>
              <a:rPr lang="ru-RU" sz="12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ПСиОЗХ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019054" y="6156097"/>
            <a:ext cx="2789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Монтаж запорной арматуры</a:t>
            </a:r>
          </a:p>
          <a:p>
            <a:r>
              <a:rPr lang="kk-KZ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</a:t>
            </a:r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-505 А/В </a:t>
            </a:r>
            <a:r>
              <a:rPr lang="ru-RU" sz="12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УиСН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784081" y="6149155"/>
            <a:ext cx="2347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2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Капитальный ремонт дымовой трубы УЗК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2553" y="6149155"/>
            <a:ext cx="2347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Монтаж отсечной арматуры на ХВ-313 С-300 ПГПН№3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 descr="8d6c3f2e-7bc4-46b1-8cee-689c45c7534c@PNH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80945" y="691614"/>
            <a:ext cx="2204629" cy="235974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060" y="813176"/>
            <a:ext cx="3715120" cy="2160624"/>
          </a:xfrm>
          <a:prstGeom prst="rect">
            <a:avLst/>
          </a:prstGeom>
        </p:spPr>
      </p:pic>
      <p:pic>
        <p:nvPicPr>
          <p:cNvPr id="4099" name="Picture 3" descr="6842e3ee-ebe2-4b54-b4e1-51dbbc313929@PNH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570" y="3488283"/>
            <a:ext cx="3002384" cy="25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4ae71444-54e0-4fca-95d4-5f8dff1e213a@PNH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23" y="3534374"/>
            <a:ext cx="1960265" cy="25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a1eff27a-172a-420e-9273-bdd1aa45bddf@PNH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534374"/>
            <a:ext cx="1869526" cy="249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7b8d0007-8edd-4dc2-981f-cba921aeb7d5@PNH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12" y="3486773"/>
            <a:ext cx="3374447" cy="25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8971878" y="133768"/>
            <a:ext cx="3213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РАЦИОНАЛИЗАТОРСТВО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40787" y="648509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11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03840" y="955144"/>
            <a:ext cx="6775592" cy="52552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55600" algn="just"/>
            <a:r>
              <a:rPr lang="ru-RU" sz="1300" b="1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 июня 2023 года </a:t>
            </a:r>
            <a:r>
              <a:rPr lang="ru-RU" sz="13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утверждена новая редакция </a:t>
            </a:r>
            <a:r>
              <a:rPr lang="ru-RU" sz="1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Положения </a:t>
            </a:r>
            <a:br>
              <a:rPr lang="ru-RU" sz="1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3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«О </a:t>
            </a:r>
            <a:r>
              <a:rPr lang="ru-RU" sz="1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рационализаторской </a:t>
            </a:r>
            <a:r>
              <a:rPr lang="ru-RU" sz="13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деятельности ТОО «ПНХЗ».</a:t>
            </a:r>
            <a:endParaRPr lang="ru-RU" sz="1300" b="1" kern="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300" kern="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indent="355600" algn="just"/>
            <a:r>
              <a:rPr lang="ru-RU" sz="13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sz="1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системной платформе «</a:t>
            </a:r>
            <a:r>
              <a:rPr lang="ru-RU" sz="13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Банка идей» </a:t>
            </a:r>
            <a:r>
              <a:rPr lang="ru-RU" sz="1300" b="1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зарегистрированы </a:t>
            </a:r>
            <a:br>
              <a:rPr lang="ru-RU" sz="1300" b="1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300" b="1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217 пользователей </a:t>
            </a:r>
            <a:r>
              <a:rPr lang="ru-RU" sz="13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качестве </a:t>
            </a:r>
            <a:r>
              <a:rPr lang="ru-RU" sz="1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администратора/экспертов/членов </a:t>
            </a:r>
            <a:r>
              <a:rPr lang="ru-RU" sz="13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Инновационного комитета.</a:t>
            </a:r>
          </a:p>
          <a:p>
            <a:pPr marL="177800" algn="just"/>
            <a:endParaRPr lang="kk-KZ" sz="13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kk-KZ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рационализаторским предложениям в 202</a:t>
            </a:r>
            <a:r>
              <a:rPr lang="en-US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kk-KZ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году:</a:t>
            </a:r>
          </a:p>
          <a:p>
            <a:pPr indent="266700" algn="just"/>
            <a:r>
              <a:rPr lang="ru-RU" sz="1300" i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►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Отобраны и 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зарегистрированы в Банке Идей –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всего 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lang="en-US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тем.</a:t>
            </a:r>
          </a:p>
          <a:p>
            <a:pPr indent="266700" algn="just"/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►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Рассмотрены экспертами на заседании Инновационного комитета (декабрь 2023г.)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en-US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тем: </a:t>
            </a:r>
          </a:p>
          <a:p>
            <a:pPr marL="1809750" indent="-285750" algn="just">
              <a:buFontTx/>
              <a:buChar char="-"/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признано рационализаторским – 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тема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 </a:t>
            </a:r>
          </a:p>
          <a:p>
            <a:pPr marL="1809750" indent="-285750" algn="just">
              <a:buFontTx/>
              <a:buChar char="-"/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перспективной идеей – </a:t>
            </a:r>
            <a:r>
              <a:rPr lang="en-US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тем</a:t>
            </a:r>
            <a:r>
              <a:rPr lang="kk-KZ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 </a:t>
            </a:r>
          </a:p>
          <a:p>
            <a:pPr marL="1809750" indent="-285750" algn="just">
              <a:buFontTx/>
              <a:buChar char="-"/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отправлены на доработку – 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 темы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indent="266700" algn="just"/>
            <a:r>
              <a:rPr lang="ru-RU" sz="1300" i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►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На рассмотрении у экспертов Инновационного комитета ТОО «ПНХЗ» 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b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 тем.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Планируется проведение заседания Инновационного комитета в феврале 2024 года.</a:t>
            </a:r>
          </a:p>
          <a:p>
            <a:pPr marL="177800" algn="just"/>
            <a:endParaRPr lang="ru-RU" sz="1050" b="1" dirty="0" smtClean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Положением, в случае признания Инновационным комитетом,  предусмотрены следующие виды выплат авторам:</a:t>
            </a:r>
          </a:p>
          <a:p>
            <a:pPr indent="720725" algn="just"/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за предоставленную идею – не более 50 МРП;</a:t>
            </a:r>
          </a:p>
          <a:p>
            <a:pPr indent="720725" algn="just">
              <a:tabLst>
                <a:tab pos="88900" algn="l"/>
              </a:tabLst>
            </a:pPr>
            <a:r>
              <a:rPr lang="kk-KZ" sz="13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за предоставленное рационализаторское предложение –                не более 250 МРП;</a:t>
            </a:r>
          </a:p>
          <a:p>
            <a:pPr indent="720725" algn="just"/>
            <a:r>
              <a:rPr lang="kk-KZ" sz="13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за полученный экономический эффект по итогам 12 месяцев                 (до 1 250 000 тенге).</a:t>
            </a:r>
            <a:endParaRPr lang="ru-RU" sz="1300" b="1" dirty="0" smtClean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027" t="10451" r="699" b="3356"/>
          <a:stretch/>
        </p:blipFill>
        <p:spPr>
          <a:xfrm>
            <a:off x="601799" y="955144"/>
            <a:ext cx="4306317" cy="23781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2" descr="351a057f-f254-46c1-9a83-b81eee2827a9@PNH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99" y="3468915"/>
            <a:ext cx="1996785" cy="207767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6d99becf-e3ad-40b2-b19d-72760d8c9e7c@PNH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813357" y="3468915"/>
            <a:ext cx="1462784" cy="207767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55655" y="5615714"/>
            <a:ext cx="4752461" cy="10926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55600" algn="just"/>
            <a:r>
              <a:rPr lang="ru-RU" sz="13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Рационализаторское предложение оператора товарного ГФХ ППТНО </a:t>
            </a:r>
            <a:r>
              <a:rPr lang="ru-RU" sz="1300" kern="0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Заболотских</a:t>
            </a:r>
            <a:r>
              <a:rPr lang="ru-RU" sz="13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А.С. на  тему: «Снижение количества ремонтов на приводах компрессоров ГФХ ППТНО» на стадии внедрения в производство.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60884" y="169265"/>
            <a:ext cx="244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ПО АСУТП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9575" y="1058022"/>
            <a:ext cx="6097823" cy="1146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79070" lvl="0">
              <a:lnSpc>
                <a:spcPct val="107000"/>
              </a:lnSpc>
              <a:defRPr/>
            </a:pPr>
            <a:r>
              <a:rPr lang="ru-RU" sz="16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Миграция </a:t>
            </a:r>
            <a:r>
              <a:rPr lang="ru-RU" sz="1600" b="1" u="sng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АСУТП ЛК-6У, КТ-1 и ВКС:</a:t>
            </a:r>
          </a:p>
          <a:p>
            <a:pPr marR="179070">
              <a:lnSpc>
                <a:spcPct val="107000"/>
              </a:lnSpc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Выполнены работы по миграции систем управления </a:t>
            </a:r>
            <a:endParaRPr lang="ru-RU" sz="1600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R="179070">
              <a:lnSpc>
                <a:spcPct val="107000"/>
              </a:lnSpc>
              <a:defRPr/>
            </a:pPr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ПППН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ПГПН, ПВС воздушной компрессорной станции. </a:t>
            </a:r>
          </a:p>
          <a:p>
            <a:pPr marR="179070" lvl="0">
              <a:lnSpc>
                <a:spcPct val="107000"/>
              </a:lnSpc>
              <a:defRPr/>
            </a:pPr>
            <a:endParaRPr lang="ru-RU" sz="1600" b="1" u="sng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9337" y="2519026"/>
            <a:ext cx="7292061" cy="1673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79070" lvl="0">
              <a:lnSpc>
                <a:spcPct val="107000"/>
              </a:lnSpc>
              <a:defRPr/>
            </a:pPr>
            <a:r>
              <a:rPr lang="ru-RU" sz="1600" b="1" u="sng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Расширение АСУТП ГФХ ППТНО:</a:t>
            </a:r>
          </a:p>
          <a:p>
            <a:pPr marR="179070">
              <a:lnSpc>
                <a:spcPct val="107000"/>
              </a:lnSpc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 участке ГФХ ППТНО произведено расширение существующей </a:t>
            </a:r>
            <a:endParaRPr lang="ru-RU" sz="1600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R="179070">
              <a:lnSpc>
                <a:spcPct val="107000"/>
              </a:lnSpc>
              <a:defRPr/>
            </a:pPr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системы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управления и противоаварийной защиты, что позволило </a:t>
            </a:r>
            <a:endParaRPr lang="ru-RU" sz="1600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R="179070">
              <a:lnSpc>
                <a:spcPct val="107000"/>
              </a:lnSpc>
              <a:defRPr/>
            </a:pPr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подключить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 системе дополнительно около 70 единиц полевого </a:t>
            </a:r>
            <a:endParaRPr lang="ru-RU" sz="1600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R="179070">
              <a:lnSpc>
                <a:spcPct val="107000"/>
              </a:lnSpc>
              <a:defRPr/>
            </a:pPr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оборудования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КИП.</a:t>
            </a:r>
          </a:p>
          <a:p>
            <a:pPr marR="179070" lvl="0">
              <a:lnSpc>
                <a:spcPct val="107000"/>
              </a:lnSpc>
              <a:defRPr/>
            </a:pPr>
            <a:endParaRPr lang="ru-RU" sz="1600" b="1" u="sng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9337" y="4534891"/>
            <a:ext cx="7347750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>
              <a:lnSpc>
                <a:spcPct val="107000"/>
              </a:lnSpc>
            </a:pPr>
            <a:r>
              <a:rPr lang="ru-RU" sz="1600" b="1" u="sng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Внедрение функций </a:t>
            </a:r>
            <a:r>
              <a:rPr lang="en-US" sz="1600" b="1" u="sng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Port-security </a:t>
            </a:r>
            <a:r>
              <a:rPr lang="ru-RU" sz="1600" b="1" u="sng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 коммутаторах сетей АСУТП:</a:t>
            </a:r>
          </a:p>
          <a:p>
            <a:pPr marR="179070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Во исполнение рекомендаций по информационной безопасности, выполнен комплекс мероприятий, направленный на повышение защищенности сетей АСУТП, в том числе внедрение функции «Порт секьюрити</a:t>
            </a:r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  <a:endParaRPr lang="ru-RU" sz="1600" b="1" u="sng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R="179070">
              <a:lnSpc>
                <a:spcPct val="107000"/>
              </a:lnSpc>
            </a:pPr>
            <a:endParaRPr lang="ru-RU" sz="1600" b="1" u="sng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07A29E-9545-46BC-8E24-D3631CD01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2" b="31572"/>
          <a:stretch/>
        </p:blipFill>
        <p:spPr>
          <a:xfrm>
            <a:off x="8195536" y="897522"/>
            <a:ext cx="3488994" cy="28581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Изображение выглядит как в помещении, компьютерный монитор, электроник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B2E1AB1-791B-5F46-B90B-B1EE088FD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36" y="3955138"/>
            <a:ext cx="3488994" cy="2494724"/>
          </a:xfrm>
          <a:prstGeom prst="rect">
            <a:avLst/>
          </a:prstGeom>
          <a:solidFill>
            <a:schemeClr val="accent2"/>
          </a:solidFill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09575" y="3439755"/>
            <a:ext cx="7619058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algn="just">
              <a:lnSpc>
                <a:spcPct val="107000"/>
              </a:lnSpc>
              <a:defRPr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66062" y="169265"/>
            <a:ext cx="4125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ДЕПАРТАМЕНТА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АиМО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180936"/>
              </p:ext>
            </p:extLst>
          </p:nvPr>
        </p:nvGraphicFramePr>
        <p:xfrm>
          <a:off x="201249" y="1599771"/>
          <a:ext cx="11706048" cy="475199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77809">
                  <a:extLst>
                    <a:ext uri="{9D8B030D-6E8A-4147-A177-3AD203B41FA5}">
                      <a16:colId xmlns:a16="http://schemas.microsoft.com/office/drawing/2014/main" val="90662027"/>
                    </a:ext>
                  </a:extLst>
                </a:gridCol>
                <a:gridCol w="7441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283">
                  <a:extLst>
                    <a:ext uri="{9D8B030D-6E8A-4147-A177-3AD203B41FA5}">
                      <a16:colId xmlns:a16="http://schemas.microsoft.com/office/drawing/2014/main" val="1576961858"/>
                    </a:ext>
                  </a:extLst>
                </a:gridCol>
                <a:gridCol w="1557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11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en-US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en-US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РАЗРАБОТЧИК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СРОКИ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РЕАЛИЗАЦИИ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91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Техническое перевооружение АСУТП производств первичной переработки нефти (ЛК-6У) и глубокой переработки нефти (КТ-1)</a:t>
                      </a:r>
                      <a:endParaRPr lang="en-US" sz="16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АО «КИНГ»</a:t>
                      </a:r>
                      <a:endParaRPr lang="en-US" sz="16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2024 -2027</a:t>
                      </a:r>
                      <a:endParaRPr lang="en-US" sz="18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2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Оснащение современной системой автоматизации компрессоров ПППН</a:t>
                      </a:r>
                      <a:endParaRPr lang="en-US" sz="16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ТОО «ИК MG Engineering"</a:t>
                      </a:r>
                      <a:endParaRPr lang="en-US" sz="160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2024-2025</a:t>
                      </a:r>
                      <a:endParaRPr lang="en-US" sz="18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9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Реконструкция установки грануляции серы С840 производства серы и ОЗХ.</a:t>
                      </a:r>
                      <a:endParaRPr lang="en-US" sz="16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ТОО «ИК MG Engineering"</a:t>
                      </a:r>
                      <a:endParaRPr lang="en-US" sz="160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2024-2025</a:t>
                      </a:r>
                      <a:endParaRPr lang="en-US" sz="18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5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Модернизация приборов КИП и внедрение системы автоматизации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на установке производства битума.</a:t>
                      </a:r>
                      <a:endParaRPr lang="en-US" sz="16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ТОО «ИК MG Engineering"</a:t>
                      </a:r>
                      <a:endParaRPr lang="en-US" sz="160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2024-2025</a:t>
                      </a:r>
                      <a:endParaRPr lang="en-US" sz="18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58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Оснащение стационарной системой мониторинга технического состояния оборудования Производства серы №5, ОЗХ, Производства светлых нефтепродуктов №6.</a:t>
                      </a:r>
                      <a:endParaRPr lang="en-US" sz="16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ТОО «</a:t>
                      </a:r>
                      <a:r>
                        <a:rPr lang="ru-RU" sz="1600" kern="1200" dirty="0" err="1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СтройЭксПроект</a:t>
                      </a: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en-US" sz="160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2025-2026</a:t>
                      </a:r>
                      <a:endParaRPr lang="en-US" sz="18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201249" y="914400"/>
            <a:ext cx="11706048" cy="514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6CB5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52438" algn="just"/>
            <a:r>
              <a:rPr lang="ru-RU" sz="1800" dirty="0" smtClean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 2023 году 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завершена разработка и получены положительные заключения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Госэкспертизы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по следующим проектам: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13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6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9098"/>
          <a:stretch/>
        </p:blipFill>
        <p:spPr>
          <a:xfrm>
            <a:off x="6201052" y="3780013"/>
            <a:ext cx="6048130" cy="2928997"/>
          </a:xfrm>
          <a:prstGeom prst="rect">
            <a:avLst/>
          </a:prstGeom>
        </p:spPr>
      </p:pic>
      <p:pic>
        <p:nvPicPr>
          <p:cNvPr id="191" name="Picture 2">
            <a:extLst>
              <a:ext uri="{FF2B5EF4-FFF2-40B4-BE49-F238E27FC236}">
                <a16:creationId xmlns:a16="http://schemas.microsoft.com/office/drawing/2014/main" id="{E8BFB986-428C-4E02-91EE-C0D71D235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7505" r="16990" b="7564"/>
          <a:stretch/>
        </p:blipFill>
        <p:spPr bwMode="auto">
          <a:xfrm>
            <a:off x="9878279" y="1182130"/>
            <a:ext cx="2239484" cy="2155498"/>
          </a:xfrm>
          <a:prstGeom prst="rect">
            <a:avLst/>
          </a:prstGeom>
          <a:ln w="9525"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36661" y="1177641"/>
            <a:ext cx="6306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ПРОЕКТА: </a:t>
            </a:r>
          </a:p>
          <a:p>
            <a:pPr>
              <a:defRPr/>
            </a:pPr>
            <a:r>
              <a:rPr lang="ru-RU" sz="105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Снижение содержания </a:t>
            </a:r>
            <a:r>
              <a:rPr lang="ru-RU" sz="105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меркаптановой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серы в СУГ</a:t>
            </a:r>
          </a:p>
          <a:p>
            <a:pPr>
              <a:defRPr/>
            </a:pPr>
            <a:endParaRPr lang="ru-RU" sz="5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РЕАЛИЗАЦИИ ОСНОВНЫХ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ЭТАПОВ: </a:t>
            </a:r>
            <a:r>
              <a:rPr lang="ru-RU" sz="105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2019-2024</a:t>
            </a:r>
            <a:endParaRPr lang="ru-RU" sz="105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5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ЕРС-ПОДРЯДЧИК: </a:t>
            </a:r>
            <a:r>
              <a:rPr lang="ru-RU" sz="105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ТОО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«ЭОН </a:t>
            </a:r>
            <a:r>
              <a:rPr lang="ru-RU" sz="1050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Энерго</a:t>
            </a:r>
            <a:r>
              <a:rPr lang="ru-RU" sz="105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defRPr/>
            </a:pPr>
            <a:endParaRPr lang="ru-RU" sz="5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ПРОИЗВОДИТЕЛЬНОСТЬ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УСТАНОВКИ:  </a:t>
            </a: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 тыс. тонн в </a:t>
            </a:r>
            <a:r>
              <a:rPr lang="ru-RU" sz="105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</a:t>
            </a:r>
            <a:endParaRPr lang="ru-RU" sz="105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810779" y="6515951"/>
            <a:ext cx="390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Picture 2" descr="C:\Users\ERNAR\Desktop\Yerlan\uop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04" y="1624361"/>
            <a:ext cx="532146" cy="30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9409" y="2719473"/>
            <a:ext cx="4423228" cy="1164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defRPr/>
            </a:pPr>
            <a:endParaRPr lang="ru-RU" sz="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ТЕКУЩИЙ СТАТУС:</a:t>
            </a:r>
          </a:p>
          <a:p>
            <a:pPr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Разработка Рабочего проекта –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100%;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Корректировка ТЭО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100%;</a:t>
            </a:r>
          </a:p>
          <a:p>
            <a:pPr>
              <a:defRPr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Размещение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заказа на оборудование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100%;</a:t>
            </a:r>
          </a:p>
          <a:p>
            <a:pPr>
              <a:spcBef>
                <a:spcPts val="100"/>
              </a:spcBef>
              <a:defRPr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Поставка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оборудования –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100%;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СМР –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14,4%;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7646A0E1-A367-AFE1-1017-5BD8B0B033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759" y="1218073"/>
            <a:ext cx="991219" cy="312572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cxnSp>
        <p:nvCxnSpPr>
          <p:cNvPr id="80" name="Прямая соединительная линия 79"/>
          <p:cNvCxnSpPr/>
          <p:nvPr/>
        </p:nvCxnSpPr>
        <p:spPr>
          <a:xfrm>
            <a:off x="6067371" y="692957"/>
            <a:ext cx="5324" cy="614919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H="1" flipV="1">
            <a:off x="4780" y="1104597"/>
            <a:ext cx="12185803" cy="4817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 81"/>
          <p:cNvSpPr/>
          <p:nvPr/>
        </p:nvSpPr>
        <p:spPr>
          <a:xfrm>
            <a:off x="6230670" y="779357"/>
            <a:ext cx="5822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УСТАНОВКА ОЧИСТКИ СЖИЖЕННОГО УГЛЕВОДОРОДНОГО ГАЗА (MEROX)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11" name="Freeform 13"/>
          <p:cNvSpPr>
            <a:spLocks/>
          </p:cNvSpPr>
          <p:nvPr/>
        </p:nvSpPr>
        <p:spPr bwMode="auto">
          <a:xfrm>
            <a:off x="12779830" y="3238650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13"/>
          <p:cNvSpPr>
            <a:spLocks/>
          </p:cNvSpPr>
          <p:nvPr/>
        </p:nvSpPr>
        <p:spPr bwMode="auto">
          <a:xfrm>
            <a:off x="13376953" y="4356904"/>
            <a:ext cx="110393" cy="137051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13"/>
          <p:cNvSpPr>
            <a:spLocks/>
          </p:cNvSpPr>
          <p:nvPr/>
        </p:nvSpPr>
        <p:spPr bwMode="auto">
          <a:xfrm>
            <a:off x="19249788" y="3106732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" y="73603"/>
            <a:ext cx="2124481" cy="559402"/>
          </a:xfrm>
          <a:prstGeom prst="rect">
            <a:avLst/>
          </a:prstGeom>
        </p:spPr>
      </p:pic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8875437" y="189030"/>
            <a:ext cx="3242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en-US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7522" y="775835"/>
            <a:ext cx="4662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ПЕРЕХОД НА УВЕЛИЧЕННЫЙ МЕЖРЕМОНТНЫЙ ПЕРИОД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155" y="1152769"/>
            <a:ext cx="5878672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ПРОЕКТА:</a:t>
            </a:r>
          </a:p>
          <a:p>
            <a:pPr marL="171450" indent="-171450" algn="just" fontAlgn="base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Перевести на 3-х летний безостановочный межремонтный период (МРП) работу технологических </a:t>
            </a:r>
            <a:r>
              <a:rPr lang="ru-RU" sz="105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установок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ТОО «Павлодарский нефтехимических завод»</a:t>
            </a:r>
          </a:p>
          <a:p>
            <a:pPr marL="171450" indent="-171450" algn="just" fontAlgn="base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Увеличить переработку нефти с 5,3 млн до 6 млн тонн в год</a:t>
            </a: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endParaRPr lang="ru-RU" sz="500" b="1" dirty="0">
              <a:solidFill>
                <a:srgbClr val="002060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ТЕКУЩИЙ СТАТУС:</a:t>
            </a:r>
          </a:p>
          <a:p>
            <a:pPr lvl="0" algn="just" fontAlgn="base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Закуп услуг на проведение технического аудита ТОО «ПНХЗ» с целью оценки технического состояния оборудования и коммуникаций с учетом эксплуатации, разработки мероприятий, обеспечивающих эксплуатацию в условиях трёхлетнего межремонтного периода.</a:t>
            </a: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endParaRPr lang="en-US" sz="3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</a:t>
            </a: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</a:t>
            </a:r>
            <a:r>
              <a:rPr lang="ru-RU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ТЕХНИЧЕСКОГО АУДИТА:</a:t>
            </a:r>
            <a:r>
              <a:rPr lang="en-US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2024-2028 гг.</a:t>
            </a: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endParaRPr lang="ru-RU" sz="3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</a:t>
            </a: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РЕМОНТНОГО </a:t>
            </a:r>
            <a:r>
              <a:rPr lang="ru-RU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ЦИКЛА: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795" y="3578191"/>
            <a:ext cx="5347613" cy="313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91;p1"/>
          <p:cNvPicPr preferRelativeResize="0"/>
          <p:nvPr/>
        </p:nvPicPr>
        <p:blipFill rotWithShape="1">
          <a:blip r:embed="rId3">
            <a:alphaModFix/>
          </a:blip>
          <a:srcRect l="15191" t="1489" r="22421" b="11394"/>
          <a:stretch/>
        </p:blipFill>
        <p:spPr>
          <a:xfrm>
            <a:off x="10166157" y="1235616"/>
            <a:ext cx="1990946" cy="1943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3597" y="1135710"/>
            <a:ext cx="6048784" cy="161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endParaRPr lang="ru-RU" sz="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ПРОЕКТА: </a:t>
            </a: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Получение зимнего дизельного топлива  с температурой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помутнения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ts val="200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минус 28℃</a:t>
            </a:r>
            <a:endParaRPr lang="kk-KZ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РЕАЛИЗАЦИИ: 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2019-2025</a:t>
            </a:r>
          </a:p>
          <a:p>
            <a:pPr>
              <a:spcBef>
                <a:spcPts val="100"/>
              </a:spcBef>
              <a:defRPr/>
            </a:pPr>
            <a:endParaRPr lang="ru-RU" sz="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ПРОИЗВОДИТЕЛЬНОСТЬ УСТАНОВКИ:  </a:t>
            </a: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160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тыс. тонн в год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зимнего дизельного топлива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endParaRPr lang="ru-RU" sz="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ЕРС-ПОДРЯДЧИК: 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ТОО «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EPCM Group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 </a:t>
            </a:r>
          </a:p>
          <a:p>
            <a:pPr algn="just">
              <a:spcBef>
                <a:spcPts val="100"/>
              </a:spcBef>
            </a:pPr>
            <a:endParaRPr lang="ru-RU" sz="5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791751" y="6576753"/>
            <a:ext cx="398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028" y="2965241"/>
            <a:ext cx="6005529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ТЕКУЩИЙ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СТАТУС: </a:t>
            </a:r>
          </a:p>
          <a:p>
            <a:pPr algn="just">
              <a:spcBef>
                <a:spcPts val="100"/>
              </a:spcBef>
              <a:spcAft>
                <a:spcPts val="300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Ведется разработка рабочего проекта;</a:t>
            </a:r>
          </a:p>
          <a:p>
            <a:pPr algn="just">
              <a:spcBef>
                <a:spcPts val="100"/>
              </a:spcBef>
              <a:spcAft>
                <a:spcPts val="300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Заключены договора на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25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позиций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оборудования;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300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Проведена сессия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HAZOP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SIL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с компанией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Bell Energy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00"/>
              </a:spcBef>
              <a:spcAft>
                <a:spcPts val="300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Начаты работы по корректировке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ТЭО с ТОО «КИТНГ». 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6" name="Рисунок 625">
            <a:extLst>
              <a:ext uri="{FF2B5EF4-FFF2-40B4-BE49-F238E27FC236}">
                <a16:creationId xmlns:a16="http://schemas.microsoft.com/office/drawing/2014/main" id="{4E311CB8-8A14-4218-93C6-B5685DF72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2" b="24342"/>
          <a:stretch/>
        </p:blipFill>
        <p:spPr>
          <a:xfrm>
            <a:off x="5068047" y="1205462"/>
            <a:ext cx="607988" cy="318772"/>
          </a:xfrm>
          <a:prstGeom prst="rect">
            <a:avLst/>
          </a:prstGeom>
        </p:spPr>
      </p:pic>
      <p:pic>
        <p:nvPicPr>
          <p:cNvPr id="627" name="Рисунок 626">
            <a:extLst>
              <a:ext uri="{FF2B5EF4-FFF2-40B4-BE49-F238E27FC236}">
                <a16:creationId xmlns:a16="http://schemas.microsoft.com/office/drawing/2014/main" id="{E4DE2BE2-F3FF-467D-AF03-0E5095012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04" y="1171673"/>
            <a:ext cx="367226" cy="335424"/>
          </a:xfrm>
          <a:prstGeom prst="rect">
            <a:avLst/>
          </a:prstGeom>
        </p:spPr>
      </p:pic>
      <p:cxnSp>
        <p:nvCxnSpPr>
          <p:cNvPr id="79" name="Прямая соединительная линия 78"/>
          <p:cNvCxnSpPr/>
          <p:nvPr/>
        </p:nvCxnSpPr>
        <p:spPr>
          <a:xfrm>
            <a:off x="6151574" y="678825"/>
            <a:ext cx="5324" cy="614919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4780" y="1104597"/>
            <a:ext cx="12185803" cy="4817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Прямоугольник 119"/>
          <p:cNvSpPr/>
          <p:nvPr/>
        </p:nvSpPr>
        <p:spPr>
          <a:xfrm>
            <a:off x="-70845" y="763617"/>
            <a:ext cx="62849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РЕКОНСТРУКЦИЯ УСТАНОВКИ </a:t>
            </a:r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ГО ДТ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 ИНТЕГРАЦИЕЙ БЛОКА ДЕПАРАФИНИЗАЦИИ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198915" y="1135710"/>
            <a:ext cx="4232865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ПРОЕКТА:</a:t>
            </a:r>
          </a:p>
          <a:p>
            <a:pPr fontAlgn="base">
              <a:spcBef>
                <a:spcPts val="100"/>
              </a:spcBef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Обеспечение водородом ПНХЗ для целей производства зимнего </a:t>
            </a: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дизельного топлива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а также выпуска дополнительного количества светлых нефтепродуктов</a:t>
            </a:r>
          </a:p>
          <a:p>
            <a:pPr fontAlgn="base">
              <a:spcBef>
                <a:spcPts val="100"/>
              </a:spcBef>
            </a:pPr>
            <a:endParaRPr lang="ru-RU" sz="5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РЕАЛИЗАЦИИ:</a:t>
            </a:r>
            <a:r>
              <a:rPr lang="en-US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2019-2026 гг</a:t>
            </a: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ru-RU" sz="4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ПРОИЗВОДИТЕЛЬНОСТЬ УСТАНОВКИ: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12 500 </a:t>
            </a: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Нм3/ч</a:t>
            </a:r>
          </a:p>
          <a:p>
            <a:pPr>
              <a:defRPr/>
            </a:pPr>
            <a:endParaRPr lang="ru-RU" sz="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ЗАКАЗЧИК (ПОСТАВЩИК):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ТОО «Эр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Ликид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Мунай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Тех Газы»</a:t>
            </a:r>
            <a:endParaRPr lang="ru-RU" sz="10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4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endParaRPr lang="ru-RU" sz="40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Freeform 13"/>
          <p:cNvSpPr>
            <a:spLocks/>
          </p:cNvSpPr>
          <p:nvPr/>
        </p:nvSpPr>
        <p:spPr bwMode="auto">
          <a:xfrm>
            <a:off x="6411223" y="2982513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Прямоугольник 138"/>
          <p:cNvSpPr/>
          <p:nvPr/>
        </p:nvSpPr>
        <p:spPr>
          <a:xfrm>
            <a:off x="6393755" y="761275"/>
            <a:ext cx="5587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СТРОИТЕЛЬСТВО УСТАНОВКИ ПРОИЗВОДСТВА ВОДОРОДА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140" name="Рисунок 1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9"/>
          <a:stretch/>
        </p:blipFill>
        <p:spPr>
          <a:xfrm>
            <a:off x="6421751" y="3977229"/>
            <a:ext cx="1532037" cy="115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1" name="Рисунок 1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83" y="3963884"/>
            <a:ext cx="1532037" cy="1174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2" name="Рисунок 1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086" y="3968114"/>
            <a:ext cx="1532037" cy="1176622"/>
          </a:xfrm>
          <a:prstGeom prst="rect">
            <a:avLst/>
          </a:prstGeom>
          <a:effectLst>
            <a:outerShdw blurRad="190500" dist="508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4033" r="3625"/>
          <a:stretch/>
        </p:blipFill>
        <p:spPr>
          <a:xfrm>
            <a:off x="6151574" y="5184089"/>
            <a:ext cx="5928360" cy="163031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тальной, инжиниринг, снимок экрана, промышленность&#10;&#10;Автоматически созданное описание">
            <a:extLst>
              <a:ext uri="{FF2B5EF4-FFF2-40B4-BE49-F238E27FC236}">
                <a16:creationId xmlns:a16="http://schemas.microsoft.com/office/drawing/2014/main" id="{92748E34-0161-2EE9-3774-EA01A184F0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" r="935"/>
          <a:stretch/>
        </p:blipFill>
        <p:spPr>
          <a:xfrm>
            <a:off x="175388" y="4350995"/>
            <a:ext cx="2815017" cy="21316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инжиниринг, на открытом воздухе, завод&#10;&#10;Автоматически созданное описание">
            <a:extLst>
              <a:ext uri="{FF2B5EF4-FFF2-40B4-BE49-F238E27FC236}">
                <a16:creationId xmlns:a16="http://schemas.microsoft.com/office/drawing/2014/main" id="{FB7F8FA9-8BC1-2880-2A87-CFF7368C0A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" b="1660"/>
          <a:stretch/>
        </p:blipFill>
        <p:spPr>
          <a:xfrm>
            <a:off x="3110551" y="4350995"/>
            <a:ext cx="2821648" cy="213169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61050" t="5032" r="-1" b="4903"/>
          <a:stretch/>
        </p:blipFill>
        <p:spPr>
          <a:xfrm>
            <a:off x="3965034" y="1706094"/>
            <a:ext cx="2074650" cy="1503297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" y="73603"/>
            <a:ext cx="2124481" cy="559402"/>
          </a:xfrm>
          <a:prstGeom prst="rect">
            <a:avLst/>
          </a:prstGeom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144001" y="193940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en-US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91201" y="2835335"/>
            <a:ext cx="5965902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ТЕКУЩИЙ СТАТУС: </a:t>
            </a:r>
          </a:p>
          <a:p>
            <a:pPr algn="just">
              <a:spcBef>
                <a:spcPts val="100"/>
              </a:spcBef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PDP разработан 100%, выполняется проектирование E&amp;C Польша;</a:t>
            </a:r>
          </a:p>
          <a:p>
            <a:pPr algn="just">
              <a:spcBef>
                <a:spcPts val="100"/>
              </a:spcBef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Проведен 1-ый этап HAZOP; </a:t>
            </a:r>
          </a:p>
          <a:p>
            <a:pPr algn="just">
              <a:spcBef>
                <a:spcPts val="100"/>
              </a:spcBef>
              <a:defRPr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15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декабря 2023г. ИК КМГ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одобрен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переход на стадию «Определение»</a:t>
            </a:r>
          </a:p>
          <a:p>
            <a:pPr algn="just">
              <a:spcBef>
                <a:spcPts val="100"/>
              </a:spcBef>
              <a:defRPr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25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декабря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2023 г. подписано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ДС №11.</a:t>
            </a:r>
          </a:p>
        </p:txBody>
      </p:sp>
    </p:spTree>
    <p:extLst>
      <p:ext uri="{BB962C8B-B14F-4D97-AF65-F5344CB8AC3E}">
        <p14:creationId xmlns:p14="http://schemas.microsoft.com/office/powerpoint/2010/main" val="26789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3"/>
          <a:srcRect l="27163" t="19770" r="42519" b="9156"/>
          <a:stretch/>
        </p:blipFill>
        <p:spPr>
          <a:xfrm>
            <a:off x="4168575" y="1651122"/>
            <a:ext cx="2102751" cy="3130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772434" y="6547555"/>
            <a:ext cx="398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16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6151574" y="678825"/>
            <a:ext cx="5324" cy="614919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4780" y="1104597"/>
            <a:ext cx="12185803" cy="4817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Freeform 13"/>
          <p:cNvSpPr>
            <a:spLocks/>
          </p:cNvSpPr>
          <p:nvPr/>
        </p:nvSpPr>
        <p:spPr bwMode="auto">
          <a:xfrm>
            <a:off x="6411223" y="2982513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13"/>
          <p:cNvSpPr>
            <a:spLocks/>
          </p:cNvSpPr>
          <p:nvPr/>
        </p:nvSpPr>
        <p:spPr bwMode="auto">
          <a:xfrm>
            <a:off x="6393755" y="3508449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" y="73603"/>
            <a:ext cx="2124481" cy="559402"/>
          </a:xfrm>
          <a:prstGeom prst="rect">
            <a:avLst/>
          </a:prstGeom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079455" y="193940"/>
            <a:ext cx="3112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en-US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3608" y="669960"/>
            <a:ext cx="6081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«РЕКОНСТРУКЦИИ ПРОИЗВОДСТВА ГЛУБОКОЙ ПЕРЕРАБОТКИ НЕФТИ НА ТОО «ПНХЗ» ДЛЯ ОБЕСПЕЧЕНИЯ НАДЕЖНОЙ И БЕЗАВАРИЙНОЙ РАБОТЫ»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80" y="1165956"/>
            <a:ext cx="6017784" cy="309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ПРОЕКТА:</a:t>
            </a:r>
          </a:p>
          <a:p>
            <a:pPr fontAlgn="base">
              <a:spcBef>
                <a:spcPts val="100"/>
              </a:spcBef>
              <a:spcAft>
                <a:spcPct val="0"/>
              </a:spcAft>
            </a:pPr>
            <a:endParaRPr lang="ru-RU" sz="8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10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отчетов анализов надежности оборудования производства глубокой переработки нефти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pPr fontAlgn="base">
              <a:spcBef>
                <a:spcPts val="100"/>
              </a:spcBef>
              <a:spcAft>
                <a:spcPct val="0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Программа по приведению работы технологических установок и ОЗХ в соответствие с требованиями Лицензиара.</a:t>
            </a:r>
          </a:p>
          <a:p>
            <a:pPr>
              <a:spcBef>
                <a:spcPts val="100"/>
              </a:spcBef>
              <a:defRPr/>
            </a:pPr>
            <a:endParaRPr lang="en-US" sz="5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5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РЕАЛИЗАЦИИ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endParaRPr lang="ru-RU" sz="5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РП разделен на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 пусковых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комплекса с 2024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2028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года.</a:t>
            </a:r>
            <a:endParaRPr lang="en-US" sz="11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endParaRPr lang="en-US" sz="5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РАЗРАБОТЧИК РАБОЧЕГО ПРОЕКТА:</a:t>
            </a:r>
          </a:p>
          <a:p>
            <a:pPr algn="just"/>
            <a:endParaRPr lang="ru-RU" sz="5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ТОО «ЭОН </a:t>
            </a:r>
            <a:r>
              <a:rPr lang="ru-RU" sz="1100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Энерго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  <a:endParaRPr lang="en-US" sz="11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endParaRPr lang="ru-RU" sz="5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ТЕКУЩИЙ СТАТУС: </a:t>
            </a:r>
          </a:p>
          <a:p>
            <a:pPr algn="just">
              <a:spcBef>
                <a:spcPts val="100"/>
              </a:spcBef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Разработка рабочей документации -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100%</a:t>
            </a:r>
          </a:p>
          <a:p>
            <a:pPr algn="just">
              <a:spcBef>
                <a:spcPts val="100"/>
              </a:spcBef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Получено положительное заключение</a:t>
            </a:r>
          </a:p>
          <a:p>
            <a:pPr algn="just">
              <a:spcBef>
                <a:spcPts val="100"/>
              </a:spcBef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Государственной экспертизы. </a:t>
            </a:r>
          </a:p>
        </p:txBody>
      </p:sp>
      <p:pic>
        <p:nvPicPr>
          <p:cNvPr id="69" name="Picture 2" descr="C:\Users\ERNAR\Desktop\Yerlan\uop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965" y="3944146"/>
            <a:ext cx="708595" cy="4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21856" r="4553" b="22827"/>
          <a:stretch/>
        </p:blipFill>
        <p:spPr>
          <a:xfrm>
            <a:off x="3593420" y="3263687"/>
            <a:ext cx="726730" cy="406364"/>
          </a:xfrm>
          <a:prstGeom prst="rect">
            <a:avLst/>
          </a:prstGeom>
        </p:spPr>
      </p:pic>
      <p:sp>
        <p:nvSpPr>
          <p:cNvPr id="96" name="Прямоугольник 95"/>
          <p:cNvSpPr/>
          <p:nvPr/>
        </p:nvSpPr>
        <p:spPr>
          <a:xfrm>
            <a:off x="478499" y="4900264"/>
            <a:ext cx="1196161" cy="256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89000"/>
              </a:lnSpc>
            </a:pP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Open Sans Light"/>
              </a:rPr>
              <a:t>Секция С-100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Open Sans Light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2550873" y="4900264"/>
            <a:ext cx="1196161" cy="256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89000"/>
              </a:lnSpc>
            </a:pP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Open Sans Light"/>
              </a:rPr>
              <a:t>Секция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Open Sans Light"/>
              </a:rPr>
              <a:t>С-200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Open Sans Light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4562140" y="4862596"/>
            <a:ext cx="1196161" cy="256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89000"/>
              </a:lnSpc>
            </a:pP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Open Sans Light"/>
              </a:rPr>
              <a:t>Секция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Open Sans Light"/>
              </a:rPr>
              <a:t>С-300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Open Sans Ligh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83549" y="5253517"/>
            <a:ext cx="1999541" cy="1303304"/>
            <a:chOff x="485760" y="4399011"/>
            <a:chExt cx="1599975" cy="837875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760" y="4425215"/>
              <a:ext cx="1589187" cy="801215"/>
            </a:xfrm>
            <a:prstGeom prst="rect">
              <a:avLst/>
            </a:prstGeom>
          </p:spPr>
        </p:pic>
        <p:sp>
          <p:nvSpPr>
            <p:cNvPr id="99" name="Прямоугольник 98"/>
            <p:cNvSpPr/>
            <p:nvPr/>
          </p:nvSpPr>
          <p:spPr>
            <a:xfrm>
              <a:off x="501394" y="4399011"/>
              <a:ext cx="1584341" cy="83787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2186417" y="5253517"/>
            <a:ext cx="1886460" cy="1303304"/>
            <a:chOff x="2295574" y="4392662"/>
            <a:chExt cx="1615725" cy="853137"/>
          </a:xfrm>
        </p:grpSpPr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574" y="4415135"/>
              <a:ext cx="1615725" cy="816179"/>
            </a:xfrm>
            <a:prstGeom prst="rect">
              <a:avLst/>
            </a:prstGeom>
          </p:spPr>
        </p:pic>
        <p:sp>
          <p:nvSpPr>
            <p:cNvPr id="100" name="Прямоугольник 99"/>
            <p:cNvSpPr/>
            <p:nvPr/>
          </p:nvSpPr>
          <p:spPr>
            <a:xfrm>
              <a:off x="2295574" y="4392662"/>
              <a:ext cx="1615725" cy="85313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191444" y="5253517"/>
            <a:ext cx="1889789" cy="1303304"/>
            <a:chOff x="4027815" y="4392662"/>
            <a:chExt cx="1643699" cy="853137"/>
          </a:xfrm>
        </p:grpSpPr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93197" y="4421485"/>
              <a:ext cx="1554480" cy="816179"/>
            </a:xfrm>
            <a:prstGeom prst="rect">
              <a:avLst/>
            </a:prstGeom>
          </p:spPr>
        </p:pic>
        <p:sp>
          <p:nvSpPr>
            <p:cNvPr id="101" name="Прямоугольник 100"/>
            <p:cNvSpPr/>
            <p:nvPr/>
          </p:nvSpPr>
          <p:spPr>
            <a:xfrm>
              <a:off x="4027815" y="4392662"/>
              <a:ext cx="1643699" cy="85313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8" name="Прямоугольник 107"/>
          <p:cNvSpPr/>
          <p:nvPr/>
        </p:nvSpPr>
        <p:spPr>
          <a:xfrm>
            <a:off x="6240739" y="666695"/>
            <a:ext cx="6081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«СТРОИТЕЛЬСТВО СИСТЕМЫ НАЛИВА СВЕТЛЫХ НЕФТЕПРОДУКТОВ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В Ж/Д ЦИСТЕРНЫ» (АУТН)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182628" y="1172385"/>
            <a:ext cx="6009371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endParaRPr lang="ru-RU" sz="5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ts val="100"/>
              </a:spcBef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Соответствие Закону «О государственном регулировании производства и оборота отдельных видов нефтепродуктов».</a:t>
            </a:r>
          </a:p>
          <a:p>
            <a:pPr algn="just" fontAlgn="base">
              <a:spcBef>
                <a:spcPts val="100"/>
              </a:spcBef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Герметичный налива светлых нефтепродуктов с улавливанием паров нефтепродуктов.</a:t>
            </a:r>
          </a:p>
          <a:p>
            <a:pPr algn="just" fontAlgn="base">
              <a:spcBef>
                <a:spcPts val="100"/>
              </a:spcBef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Улучшение уровня пожарной безопасности и охраны труда.</a:t>
            </a:r>
          </a:p>
          <a:p>
            <a:pPr>
              <a:spcBef>
                <a:spcPts val="100"/>
              </a:spcBef>
              <a:defRPr/>
            </a:pPr>
            <a:endParaRPr lang="ru-RU" sz="8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ПРЕДПОСЫЛКИ РЕАЛИЗАЦИИ ПРОЕКТА:</a:t>
            </a:r>
          </a:p>
          <a:p>
            <a:pPr algn="just" fontAlgn="base">
              <a:spcBef>
                <a:spcPts val="100"/>
              </a:spcBef>
            </a:pPr>
            <a:endParaRPr lang="ru-RU" sz="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ts val="100"/>
              </a:spcBef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Постановление Правительства №644 от 21 сентября 2021 об утверждении «Комплексного плана мероприятий по противодействию теневой экономике»</a:t>
            </a:r>
          </a:p>
          <a:p>
            <a:pPr algn="just" fontAlgn="base">
              <a:spcBef>
                <a:spcPts val="100"/>
              </a:spcBef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Протокол НТС КМГ № 22-06 от 30 июня 2022г. о технической целесообразности реализации проекта</a:t>
            </a: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just" fontAlgn="base">
              <a:spcBef>
                <a:spcPts val="100"/>
              </a:spcBef>
            </a:pPr>
            <a:endParaRPr lang="ru-RU" sz="7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РЕАЛИЗАЦИИ ПРОЕКТА: </a:t>
            </a: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2023-2027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гг</a:t>
            </a: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00"/>
              </a:spcBef>
              <a:defRPr/>
            </a:pPr>
            <a:endParaRPr lang="ru-RU" sz="8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ТЕКУЩИЙ СТАТУС: </a:t>
            </a:r>
          </a:p>
          <a:p>
            <a:pPr algn="just">
              <a:spcBef>
                <a:spcPts val="100"/>
              </a:spcBef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Ведутся работы по разработке ТЭО с ТОО «КИТНГ».</a:t>
            </a:r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r="10259"/>
          <a:stretch/>
        </p:blipFill>
        <p:spPr>
          <a:xfrm>
            <a:off x="6300690" y="5290696"/>
            <a:ext cx="1805604" cy="1221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5" name="Таблица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55118"/>
              </p:ext>
            </p:extLst>
          </p:nvPr>
        </p:nvGraphicFramePr>
        <p:xfrm>
          <a:off x="6297055" y="3986111"/>
          <a:ext cx="5684297" cy="1202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4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Продукт</a:t>
                      </a:r>
                    </a:p>
                  </a:txBody>
                  <a:tcPr marT="3600" marB="360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Производительность</a:t>
                      </a:r>
                    </a:p>
                  </a:txBody>
                  <a:tcPr marT="3600" marB="360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Количество, 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ж/д цистерн / сутки</a:t>
                      </a:r>
                    </a:p>
                  </a:txBody>
                  <a:tcPr marT="3600" marB="360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058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" marB="36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тонн/сутки</a:t>
                      </a:r>
                      <a:endParaRPr lang="ru-RU" sz="10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600" marB="360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тыс. тонн/год</a:t>
                      </a:r>
                    </a:p>
                  </a:txBody>
                  <a:tcPr marT="3600" marB="360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АИ-92-К4</a:t>
                      </a:r>
                    </a:p>
                  </a:txBody>
                  <a:tcPr marT="3600" marB="360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4 220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1 540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73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70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АИ-95-К4</a:t>
                      </a:r>
                      <a:r>
                        <a:rPr lang="ru-RU" sz="1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АИ-98-К4</a:t>
                      </a:r>
                    </a:p>
                  </a:txBody>
                  <a:tcPr marT="3600" marB="360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2 000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730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34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70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ДТ-Л-К4</a:t>
                      </a:r>
                      <a:r>
                        <a:rPr lang="ru-RU" sz="1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и ДТ-З-К4</a:t>
                      </a:r>
                      <a:endParaRPr lang="ru-RU" sz="1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600" marB="360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7 000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2 555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121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70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РТ</a:t>
                      </a:r>
                    </a:p>
                  </a:txBody>
                  <a:tcPr marT="3600" marB="360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2 000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730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34</a:t>
                      </a:r>
                      <a:endParaRPr lang="ru-RU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707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  <a:sym typeface="Symbol"/>
                        </a:rPr>
                        <a:t>Сумма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600" marB="360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15 220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5 555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262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8E856C9C-A433-430A-80F5-0372F88CCFA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r="12453" b="7985"/>
          <a:stretch/>
        </p:blipFill>
        <p:spPr>
          <a:xfrm flipH="1">
            <a:off x="10251089" y="5290696"/>
            <a:ext cx="1739905" cy="12214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830" y="5290696"/>
            <a:ext cx="1765987" cy="122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6313459" y="3578579"/>
            <a:ext cx="5720562" cy="3020449"/>
            <a:chOff x="5013506" y="1098611"/>
            <a:chExt cx="7178494" cy="4097707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5013506" y="1098611"/>
              <a:ext cx="7178494" cy="4097707"/>
              <a:chOff x="5013506" y="1098611"/>
              <a:chExt cx="7178494" cy="4097707"/>
            </a:xfrm>
          </p:grpSpPr>
          <p:grpSp>
            <p:nvGrpSpPr>
              <p:cNvPr id="29" name="Группа 28"/>
              <p:cNvGrpSpPr/>
              <p:nvPr/>
            </p:nvGrpSpPr>
            <p:grpSpPr>
              <a:xfrm>
                <a:off x="5013506" y="1098611"/>
                <a:ext cx="7178494" cy="4097707"/>
                <a:chOff x="2011681" y="1347249"/>
                <a:chExt cx="7612634" cy="3899425"/>
              </a:xfrm>
            </p:grpSpPr>
            <p:pic>
              <p:nvPicPr>
                <p:cNvPr id="44" name="Рисунок 4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2298"/>
                <a:stretch/>
              </p:blipFill>
              <p:spPr>
                <a:xfrm>
                  <a:off x="2011681" y="1347249"/>
                  <a:ext cx="7612634" cy="3899425"/>
                </a:xfrm>
                <a:prstGeom prst="rect">
                  <a:avLst/>
                </a:prstGeom>
              </p:spPr>
            </p:pic>
            <p:sp>
              <p:nvSpPr>
                <p:cNvPr id="45" name="Блок-схема: задержка 44"/>
                <p:cNvSpPr/>
                <p:nvPr/>
              </p:nvSpPr>
              <p:spPr>
                <a:xfrm rot="10800000">
                  <a:off x="3790950" y="3994021"/>
                  <a:ext cx="536448" cy="282648"/>
                </a:xfrm>
                <a:prstGeom prst="flowChartDelay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46" name="Picture 2" descr="18c48f2167325e80f4f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9733" y="4024501"/>
                  <a:ext cx="685373" cy="251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Рисунок 4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49303" y="4176173"/>
                  <a:ext cx="986158" cy="259666"/>
                </a:xfrm>
                <a:prstGeom prst="rect">
                  <a:avLst/>
                </a:prstGeom>
              </p:spPr>
            </p:pic>
          </p:grpSp>
          <p:sp>
            <p:nvSpPr>
              <p:cNvPr id="30" name="Блок-схема: задержка 29"/>
              <p:cNvSpPr/>
              <p:nvPr/>
            </p:nvSpPr>
            <p:spPr>
              <a:xfrm rot="10800000">
                <a:off x="8910630" y="2943291"/>
                <a:ext cx="505855" cy="297020"/>
              </a:xfrm>
              <a:prstGeom prst="flowChartDelay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Picture 2" descr="18c48f2167325e80f4f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3780" y="2975321"/>
                <a:ext cx="646287" cy="263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387" y="3134705"/>
              <a:ext cx="929919" cy="272870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772434" y="6547555"/>
            <a:ext cx="398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17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6151574" y="678825"/>
            <a:ext cx="5324" cy="614919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4780" y="1104597"/>
            <a:ext cx="12185803" cy="4817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Freeform 13"/>
          <p:cNvSpPr>
            <a:spLocks/>
          </p:cNvSpPr>
          <p:nvPr/>
        </p:nvSpPr>
        <p:spPr bwMode="auto">
          <a:xfrm>
            <a:off x="6411223" y="2982513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13"/>
          <p:cNvSpPr>
            <a:spLocks/>
          </p:cNvSpPr>
          <p:nvPr/>
        </p:nvSpPr>
        <p:spPr bwMode="auto">
          <a:xfrm>
            <a:off x="6393755" y="3508449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" y="73603"/>
            <a:ext cx="2124481" cy="559402"/>
          </a:xfrm>
          <a:prstGeom prst="rect">
            <a:avLst/>
          </a:prstGeom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281672" y="180785"/>
            <a:ext cx="2829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ПРОЕКТЫ</a:t>
            </a:r>
            <a:r>
              <a:rPr lang="en-US" alt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РАЗВИТИЯ</a:t>
            </a:r>
            <a:endParaRPr lang="ru-RU" altLang="ru-RU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88713" y="754709"/>
            <a:ext cx="60818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СТАНЦИЯ ФИЛЬТРОВАНИЯ СТОКОВ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6240739" y="666695"/>
            <a:ext cx="6081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СТРОИТЕЛЬСТВО РЕЗЕРВУАРОВ ДЛЯ ХРАНЕНИЯ ДОРОЖНОГО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БИТУМА УСТАНОВКИ ПРОИЗВОДСТВА БИТУМОВ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170579" y="1153327"/>
            <a:ext cx="6000687" cy="115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ПРЕДПОСЫЛКИ РЕАЛИЗАЦИИ ПРОЕКТА:</a:t>
            </a:r>
          </a:p>
          <a:p>
            <a:pPr marL="171450" indent="-171450" algn="just" fontAlgn="base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Отсутствие технологических схем, позволяющих осуществлять накопление и последующую отгрузку битума в остановочной и зимний период;</a:t>
            </a:r>
            <a:endParaRPr lang="en-US" sz="11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ts val="100"/>
              </a:spcBef>
            </a:pPr>
            <a:endParaRPr lang="en-US" sz="6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just" fontAlgn="base"/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ПРОЕКТА:</a:t>
            </a:r>
          </a:p>
          <a:p>
            <a:pPr marL="171450" indent="-171450" algn="just" fontAlgn="base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Обеспечение стабильной отгрузки битума в периоды повышенного спроса.</a:t>
            </a:r>
            <a:endParaRPr lang="en-US" sz="11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ts val="100"/>
              </a:spcBef>
            </a:pPr>
            <a:endParaRPr lang="ru-RU" sz="5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170579" y="2181603"/>
            <a:ext cx="6096000" cy="15850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РЕАЛИЗАЦИИ: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2024-2026 гг.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endParaRPr lang="ru-RU" sz="5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ПРОИЗВОДИТЕЛЬНОСТЬ: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000 тонн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ТЕКУЩИЙ СТАТУС:</a:t>
            </a:r>
          </a:p>
          <a:p>
            <a:pPr marL="171450" indent="-171450" algn="just">
              <a:spcBef>
                <a:spcPts val="1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Получены ТКП на проектирование и оценка предварительной стоимости реализации проекта; </a:t>
            </a:r>
          </a:p>
          <a:p>
            <a:pPr marL="171450" indent="-171450" algn="just">
              <a:spcBef>
                <a:spcPts val="1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Корпоративные процедуры для перехода на стадию Проектирование</a:t>
            </a:r>
            <a:r>
              <a:rPr lang="ru-RU" sz="1100" dirty="0"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80" y="1131336"/>
            <a:ext cx="6017784" cy="28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ПРОЕКТА:</a:t>
            </a:r>
          </a:p>
          <a:p>
            <a:pPr marL="171450" indent="-171450" algn="just" fontAlgn="base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Снижение затрат на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реагентную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обработку вод оборотных циклов</a:t>
            </a:r>
          </a:p>
          <a:p>
            <a:pPr marL="171450" indent="-171450" algn="just" fontAlgn="base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Улучшение качества подпитывающей воды, поступающей на блок оборотного водоснабжения </a:t>
            </a:r>
          </a:p>
          <a:p>
            <a:pPr>
              <a:spcBef>
                <a:spcPts val="100"/>
              </a:spcBef>
              <a:defRPr/>
            </a:pPr>
            <a:endParaRPr lang="en-US" sz="5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РЕАЛИЗАЦИИ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ПРОЕКТА: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2023-2024 гг.</a:t>
            </a:r>
          </a:p>
          <a:p>
            <a:pPr>
              <a:spcBef>
                <a:spcPts val="100"/>
              </a:spcBef>
              <a:defRPr/>
            </a:pPr>
            <a:endParaRPr lang="en-US" sz="5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СМР ПОДРЯДЧИК: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ТОО «AVC-</a:t>
            </a:r>
            <a:r>
              <a:rPr lang="ru-RU" sz="1100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Production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spcBef>
                <a:spcPts val="100"/>
              </a:spcBef>
              <a:defRPr/>
            </a:pPr>
            <a:endParaRPr lang="ru-RU" sz="5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ТЕКУЩИЙ СТАТУС: </a:t>
            </a: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Общая готовность объекта –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36,0% </a:t>
            </a:r>
          </a:p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завершены работы нулевого цикла и монтаж металлоконструкций каркаса;</a:t>
            </a:r>
          </a:p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работы по монтажу ограждающих конструкций находятся в заключительной стадии;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основное технологическое оборудование: насосная станция 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=300 м3/ч и фильтра HUBER CONTIFLOW в количестве 6-ти штук поставлены на завод.</a:t>
            </a:r>
          </a:p>
          <a:p>
            <a:pPr algn="just">
              <a:spcBef>
                <a:spcPts val="100"/>
              </a:spcBef>
            </a:pPr>
            <a:endParaRPr lang="ru-RU" sz="11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50DEAB1-5DC9-B6EA-23BE-BAF2EF5CE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475" y="3986404"/>
            <a:ext cx="4996393" cy="279450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387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42597" y="979166"/>
            <a:ext cx="4267800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ПРЕДПОСЫЛКИ РЕАЛИЗАЦИИ ПРОЕКТА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endParaRPr lang="ru-RU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Неудовлетворительное техническое состояние компрессоров</a:t>
            </a:r>
            <a:endParaRPr lang="ru-RU" sz="2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</a:t>
            </a:r>
            <a:endParaRPr lang="en-US" sz="10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Бесперебойное обеспечение воздухом производств ТОО ПНХЗ</a:t>
            </a:r>
            <a:endParaRPr lang="kk-KZ" sz="2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РЕАЛИЗАЦИИ ОСНОВНЫХ ЭТАПОВ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 </a:t>
            </a:r>
            <a:endParaRPr lang="en-US" sz="10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2019-2024</a:t>
            </a:r>
          </a:p>
          <a:p>
            <a:pPr>
              <a:spcBef>
                <a:spcPts val="100"/>
              </a:spcBef>
              <a:defRPr/>
            </a:pPr>
            <a:endParaRPr lang="ru-RU" sz="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СУММАРНАЯ ПРОИЗВОДИТЕЛЬНОСТЬ КОМПРЕССОРОВ:  </a:t>
            </a:r>
            <a:endParaRPr lang="en-US" sz="10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34 500 м³/час.</a:t>
            </a:r>
          </a:p>
          <a:p>
            <a:pPr>
              <a:spcBef>
                <a:spcPts val="100"/>
              </a:spcBef>
              <a:defRPr/>
            </a:pPr>
            <a:endParaRPr lang="ru-RU" sz="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ПРОЕКТИРОВЩИК</a:t>
            </a:r>
            <a:endParaRPr lang="en-US" sz="10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ТОО «</a:t>
            </a:r>
            <a:r>
              <a:rPr lang="en-US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MG Engineering</a:t>
            </a: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 (г. Алматы)</a:t>
            </a:r>
          </a:p>
          <a:p>
            <a:pPr algn="just">
              <a:spcBef>
                <a:spcPts val="100"/>
              </a:spcBef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ПОДРЯДЧИК 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AVC Production </a:t>
            </a:r>
            <a:endParaRPr lang="ru-RU" sz="2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РЕАЛИЗАЦИЯ ПРОЕКТА ПОЗВОЛИТ</a:t>
            </a: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10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Повысить надёжность и энергоэффективность подачи воздуха осушенного для приборов КИПиА производств ТОО ПНХЗ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29458" y="1270942"/>
            <a:ext cx="320199" cy="275376"/>
            <a:chOff x="136051" y="1391752"/>
            <a:chExt cx="419286" cy="43452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36051" y="1391752"/>
              <a:ext cx="419286" cy="43452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8" name="Freeform 99"/>
            <p:cNvSpPr>
              <a:spLocks noEditPoints="1"/>
            </p:cNvSpPr>
            <p:nvPr/>
          </p:nvSpPr>
          <p:spPr bwMode="auto">
            <a:xfrm>
              <a:off x="199092" y="1465786"/>
              <a:ext cx="292599" cy="293167"/>
            </a:xfrm>
            <a:custGeom>
              <a:avLst/>
              <a:gdLst>
                <a:gd name="T0" fmla="*/ 0 w 714"/>
                <a:gd name="T1" fmla="*/ 357 h 715"/>
                <a:gd name="T2" fmla="*/ 714 w 714"/>
                <a:gd name="T3" fmla="*/ 357 h 715"/>
                <a:gd name="T4" fmla="*/ 357 w 714"/>
                <a:gd name="T5" fmla="*/ 14 h 715"/>
                <a:gd name="T6" fmla="*/ 357 w 714"/>
                <a:gd name="T7" fmla="*/ 701 h 715"/>
                <a:gd name="T8" fmla="*/ 357 w 714"/>
                <a:gd name="T9" fmla="*/ 14 h 715"/>
                <a:gd name="T10" fmla="*/ 272 w 714"/>
                <a:gd name="T11" fmla="*/ 358 h 715"/>
                <a:gd name="T12" fmla="*/ 442 w 714"/>
                <a:gd name="T13" fmla="*/ 358 h 715"/>
                <a:gd name="T14" fmla="*/ 357 w 714"/>
                <a:gd name="T15" fmla="*/ 287 h 715"/>
                <a:gd name="T16" fmla="*/ 357 w 714"/>
                <a:gd name="T17" fmla="*/ 428 h 715"/>
                <a:gd name="T18" fmla="*/ 357 w 714"/>
                <a:gd name="T19" fmla="*/ 287 h 715"/>
                <a:gd name="T20" fmla="*/ 364 w 714"/>
                <a:gd name="T21" fmla="*/ 7 h 715"/>
                <a:gd name="T22" fmla="*/ 350 w 714"/>
                <a:gd name="T23" fmla="*/ 7 h 715"/>
                <a:gd name="T24" fmla="*/ 357 w 714"/>
                <a:gd name="T25" fmla="*/ 111 h 715"/>
                <a:gd name="T26" fmla="*/ 364 w 714"/>
                <a:gd name="T27" fmla="*/ 708 h 715"/>
                <a:gd name="T28" fmla="*/ 357 w 714"/>
                <a:gd name="T29" fmla="*/ 604 h 715"/>
                <a:gd name="T30" fmla="*/ 350 w 714"/>
                <a:gd name="T31" fmla="*/ 708 h 715"/>
                <a:gd name="T32" fmla="*/ 364 w 714"/>
                <a:gd name="T33" fmla="*/ 708 h 715"/>
                <a:gd name="T34" fmla="*/ 707 w 714"/>
                <a:gd name="T35" fmla="*/ 351 h 715"/>
                <a:gd name="T36" fmla="*/ 603 w 714"/>
                <a:gd name="T37" fmla="*/ 358 h 715"/>
                <a:gd name="T38" fmla="*/ 707 w 714"/>
                <a:gd name="T39" fmla="*/ 365 h 715"/>
                <a:gd name="T40" fmla="*/ 111 w 714"/>
                <a:gd name="T41" fmla="*/ 358 h 715"/>
                <a:gd name="T42" fmla="*/ 7 w 714"/>
                <a:gd name="T43" fmla="*/ 351 h 715"/>
                <a:gd name="T44" fmla="*/ 7 w 714"/>
                <a:gd name="T45" fmla="*/ 365 h 715"/>
                <a:gd name="T46" fmla="*/ 111 w 714"/>
                <a:gd name="T47" fmla="*/ 358 h 715"/>
                <a:gd name="T48" fmla="*/ 364 w 714"/>
                <a:gd name="T49" fmla="*/ 249 h 715"/>
                <a:gd name="T50" fmla="*/ 350 w 714"/>
                <a:gd name="T51" fmla="*/ 249 h 715"/>
                <a:gd name="T52" fmla="*/ 357 w 714"/>
                <a:gd name="T53" fmla="*/ 286 h 715"/>
                <a:gd name="T54" fmla="*/ 364 w 714"/>
                <a:gd name="T55" fmla="*/ 466 h 715"/>
                <a:gd name="T56" fmla="*/ 357 w 714"/>
                <a:gd name="T57" fmla="*/ 429 h 715"/>
                <a:gd name="T58" fmla="*/ 350 w 714"/>
                <a:gd name="T59" fmla="*/ 466 h 715"/>
                <a:gd name="T60" fmla="*/ 364 w 714"/>
                <a:gd name="T61" fmla="*/ 466 h 715"/>
                <a:gd name="T62" fmla="*/ 466 w 714"/>
                <a:gd name="T63" fmla="*/ 351 h 715"/>
                <a:gd name="T64" fmla="*/ 429 w 714"/>
                <a:gd name="T65" fmla="*/ 358 h 715"/>
                <a:gd name="T66" fmla="*/ 466 w 714"/>
                <a:gd name="T67" fmla="*/ 365 h 715"/>
                <a:gd name="T68" fmla="*/ 286 w 714"/>
                <a:gd name="T69" fmla="*/ 358 h 715"/>
                <a:gd name="T70" fmla="*/ 249 w 714"/>
                <a:gd name="T71" fmla="*/ 351 h 715"/>
                <a:gd name="T72" fmla="*/ 249 w 714"/>
                <a:gd name="T73" fmla="*/ 365 h 715"/>
                <a:gd name="T74" fmla="*/ 286 w 714"/>
                <a:gd name="T75" fmla="*/ 358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4" h="715">
                  <a:moveTo>
                    <a:pt x="357" y="715"/>
                  </a:moveTo>
                  <a:cubicBezTo>
                    <a:pt x="160" y="715"/>
                    <a:pt x="0" y="554"/>
                    <a:pt x="0" y="357"/>
                  </a:cubicBezTo>
                  <a:cubicBezTo>
                    <a:pt x="0" y="161"/>
                    <a:pt x="160" y="0"/>
                    <a:pt x="357" y="0"/>
                  </a:cubicBezTo>
                  <a:cubicBezTo>
                    <a:pt x="554" y="0"/>
                    <a:pt x="714" y="161"/>
                    <a:pt x="714" y="357"/>
                  </a:cubicBezTo>
                  <a:cubicBezTo>
                    <a:pt x="714" y="554"/>
                    <a:pt x="554" y="715"/>
                    <a:pt x="357" y="715"/>
                  </a:cubicBezTo>
                  <a:close/>
                  <a:moveTo>
                    <a:pt x="357" y="14"/>
                  </a:moveTo>
                  <a:cubicBezTo>
                    <a:pt x="168" y="14"/>
                    <a:pt x="14" y="168"/>
                    <a:pt x="14" y="357"/>
                  </a:cubicBezTo>
                  <a:cubicBezTo>
                    <a:pt x="14" y="547"/>
                    <a:pt x="168" y="701"/>
                    <a:pt x="357" y="701"/>
                  </a:cubicBezTo>
                  <a:cubicBezTo>
                    <a:pt x="546" y="701"/>
                    <a:pt x="700" y="547"/>
                    <a:pt x="700" y="357"/>
                  </a:cubicBezTo>
                  <a:cubicBezTo>
                    <a:pt x="700" y="168"/>
                    <a:pt x="546" y="14"/>
                    <a:pt x="357" y="14"/>
                  </a:cubicBezTo>
                  <a:close/>
                  <a:moveTo>
                    <a:pt x="357" y="442"/>
                  </a:moveTo>
                  <a:cubicBezTo>
                    <a:pt x="310" y="442"/>
                    <a:pt x="272" y="404"/>
                    <a:pt x="272" y="358"/>
                  </a:cubicBezTo>
                  <a:cubicBezTo>
                    <a:pt x="272" y="311"/>
                    <a:pt x="310" y="273"/>
                    <a:pt x="357" y="273"/>
                  </a:cubicBezTo>
                  <a:cubicBezTo>
                    <a:pt x="404" y="273"/>
                    <a:pt x="442" y="311"/>
                    <a:pt x="442" y="358"/>
                  </a:cubicBezTo>
                  <a:cubicBezTo>
                    <a:pt x="442" y="404"/>
                    <a:pt x="404" y="442"/>
                    <a:pt x="357" y="442"/>
                  </a:cubicBezTo>
                  <a:close/>
                  <a:moveTo>
                    <a:pt x="357" y="287"/>
                  </a:moveTo>
                  <a:cubicBezTo>
                    <a:pt x="318" y="287"/>
                    <a:pt x="286" y="318"/>
                    <a:pt x="286" y="358"/>
                  </a:cubicBezTo>
                  <a:cubicBezTo>
                    <a:pt x="286" y="397"/>
                    <a:pt x="318" y="428"/>
                    <a:pt x="357" y="428"/>
                  </a:cubicBezTo>
                  <a:cubicBezTo>
                    <a:pt x="396" y="428"/>
                    <a:pt x="428" y="397"/>
                    <a:pt x="428" y="358"/>
                  </a:cubicBezTo>
                  <a:cubicBezTo>
                    <a:pt x="428" y="318"/>
                    <a:pt x="396" y="287"/>
                    <a:pt x="357" y="287"/>
                  </a:cubicBezTo>
                  <a:close/>
                  <a:moveTo>
                    <a:pt x="364" y="104"/>
                  </a:moveTo>
                  <a:cubicBezTo>
                    <a:pt x="364" y="7"/>
                    <a:pt x="364" y="7"/>
                    <a:pt x="364" y="7"/>
                  </a:cubicBezTo>
                  <a:cubicBezTo>
                    <a:pt x="364" y="4"/>
                    <a:pt x="361" y="0"/>
                    <a:pt x="357" y="0"/>
                  </a:cubicBezTo>
                  <a:cubicBezTo>
                    <a:pt x="353" y="0"/>
                    <a:pt x="350" y="4"/>
                    <a:pt x="350" y="7"/>
                  </a:cubicBezTo>
                  <a:cubicBezTo>
                    <a:pt x="350" y="104"/>
                    <a:pt x="350" y="104"/>
                    <a:pt x="350" y="104"/>
                  </a:cubicBezTo>
                  <a:cubicBezTo>
                    <a:pt x="350" y="108"/>
                    <a:pt x="353" y="111"/>
                    <a:pt x="357" y="111"/>
                  </a:cubicBezTo>
                  <a:cubicBezTo>
                    <a:pt x="361" y="111"/>
                    <a:pt x="364" y="108"/>
                    <a:pt x="364" y="104"/>
                  </a:cubicBezTo>
                  <a:close/>
                  <a:moveTo>
                    <a:pt x="364" y="708"/>
                  </a:moveTo>
                  <a:cubicBezTo>
                    <a:pt x="364" y="611"/>
                    <a:pt x="364" y="611"/>
                    <a:pt x="364" y="611"/>
                  </a:cubicBezTo>
                  <a:cubicBezTo>
                    <a:pt x="364" y="607"/>
                    <a:pt x="361" y="604"/>
                    <a:pt x="357" y="604"/>
                  </a:cubicBezTo>
                  <a:cubicBezTo>
                    <a:pt x="353" y="604"/>
                    <a:pt x="350" y="607"/>
                    <a:pt x="350" y="611"/>
                  </a:cubicBezTo>
                  <a:cubicBezTo>
                    <a:pt x="350" y="708"/>
                    <a:pt x="350" y="708"/>
                    <a:pt x="350" y="708"/>
                  </a:cubicBezTo>
                  <a:cubicBezTo>
                    <a:pt x="350" y="711"/>
                    <a:pt x="353" y="715"/>
                    <a:pt x="357" y="715"/>
                  </a:cubicBezTo>
                  <a:cubicBezTo>
                    <a:pt x="361" y="715"/>
                    <a:pt x="364" y="711"/>
                    <a:pt x="364" y="708"/>
                  </a:cubicBezTo>
                  <a:close/>
                  <a:moveTo>
                    <a:pt x="714" y="358"/>
                  </a:moveTo>
                  <a:cubicBezTo>
                    <a:pt x="714" y="354"/>
                    <a:pt x="711" y="351"/>
                    <a:pt x="707" y="351"/>
                  </a:cubicBezTo>
                  <a:cubicBezTo>
                    <a:pt x="610" y="351"/>
                    <a:pt x="610" y="351"/>
                    <a:pt x="610" y="351"/>
                  </a:cubicBezTo>
                  <a:cubicBezTo>
                    <a:pt x="606" y="351"/>
                    <a:pt x="603" y="354"/>
                    <a:pt x="603" y="358"/>
                  </a:cubicBezTo>
                  <a:cubicBezTo>
                    <a:pt x="603" y="361"/>
                    <a:pt x="606" y="365"/>
                    <a:pt x="610" y="365"/>
                  </a:cubicBezTo>
                  <a:cubicBezTo>
                    <a:pt x="707" y="365"/>
                    <a:pt x="707" y="365"/>
                    <a:pt x="707" y="365"/>
                  </a:cubicBezTo>
                  <a:cubicBezTo>
                    <a:pt x="711" y="365"/>
                    <a:pt x="714" y="361"/>
                    <a:pt x="714" y="358"/>
                  </a:cubicBezTo>
                  <a:close/>
                  <a:moveTo>
                    <a:pt x="111" y="358"/>
                  </a:moveTo>
                  <a:cubicBezTo>
                    <a:pt x="111" y="354"/>
                    <a:pt x="108" y="351"/>
                    <a:pt x="104" y="351"/>
                  </a:cubicBezTo>
                  <a:cubicBezTo>
                    <a:pt x="7" y="351"/>
                    <a:pt x="7" y="351"/>
                    <a:pt x="7" y="351"/>
                  </a:cubicBezTo>
                  <a:cubicBezTo>
                    <a:pt x="3" y="351"/>
                    <a:pt x="0" y="354"/>
                    <a:pt x="0" y="358"/>
                  </a:cubicBezTo>
                  <a:cubicBezTo>
                    <a:pt x="0" y="361"/>
                    <a:pt x="3" y="365"/>
                    <a:pt x="7" y="365"/>
                  </a:cubicBezTo>
                  <a:cubicBezTo>
                    <a:pt x="104" y="365"/>
                    <a:pt x="104" y="365"/>
                    <a:pt x="104" y="365"/>
                  </a:cubicBezTo>
                  <a:cubicBezTo>
                    <a:pt x="108" y="365"/>
                    <a:pt x="111" y="361"/>
                    <a:pt x="111" y="358"/>
                  </a:cubicBezTo>
                  <a:close/>
                  <a:moveTo>
                    <a:pt x="364" y="279"/>
                  </a:moveTo>
                  <a:cubicBezTo>
                    <a:pt x="364" y="249"/>
                    <a:pt x="364" y="249"/>
                    <a:pt x="364" y="249"/>
                  </a:cubicBezTo>
                  <a:cubicBezTo>
                    <a:pt x="364" y="245"/>
                    <a:pt x="361" y="242"/>
                    <a:pt x="357" y="242"/>
                  </a:cubicBezTo>
                  <a:cubicBezTo>
                    <a:pt x="353" y="242"/>
                    <a:pt x="350" y="245"/>
                    <a:pt x="350" y="249"/>
                  </a:cubicBezTo>
                  <a:cubicBezTo>
                    <a:pt x="350" y="279"/>
                    <a:pt x="350" y="279"/>
                    <a:pt x="350" y="279"/>
                  </a:cubicBezTo>
                  <a:cubicBezTo>
                    <a:pt x="350" y="283"/>
                    <a:pt x="353" y="286"/>
                    <a:pt x="357" y="286"/>
                  </a:cubicBezTo>
                  <a:cubicBezTo>
                    <a:pt x="361" y="286"/>
                    <a:pt x="364" y="283"/>
                    <a:pt x="364" y="279"/>
                  </a:cubicBezTo>
                  <a:close/>
                  <a:moveTo>
                    <a:pt x="364" y="466"/>
                  </a:moveTo>
                  <a:cubicBezTo>
                    <a:pt x="364" y="436"/>
                    <a:pt x="364" y="436"/>
                    <a:pt x="364" y="436"/>
                  </a:cubicBezTo>
                  <a:cubicBezTo>
                    <a:pt x="364" y="432"/>
                    <a:pt x="361" y="429"/>
                    <a:pt x="357" y="429"/>
                  </a:cubicBezTo>
                  <a:cubicBezTo>
                    <a:pt x="353" y="429"/>
                    <a:pt x="350" y="432"/>
                    <a:pt x="350" y="436"/>
                  </a:cubicBezTo>
                  <a:cubicBezTo>
                    <a:pt x="350" y="466"/>
                    <a:pt x="350" y="466"/>
                    <a:pt x="350" y="466"/>
                  </a:cubicBezTo>
                  <a:cubicBezTo>
                    <a:pt x="350" y="470"/>
                    <a:pt x="353" y="473"/>
                    <a:pt x="357" y="473"/>
                  </a:cubicBezTo>
                  <a:cubicBezTo>
                    <a:pt x="361" y="473"/>
                    <a:pt x="364" y="470"/>
                    <a:pt x="364" y="466"/>
                  </a:cubicBezTo>
                  <a:close/>
                  <a:moveTo>
                    <a:pt x="473" y="358"/>
                  </a:moveTo>
                  <a:cubicBezTo>
                    <a:pt x="473" y="354"/>
                    <a:pt x="470" y="351"/>
                    <a:pt x="466" y="351"/>
                  </a:cubicBezTo>
                  <a:cubicBezTo>
                    <a:pt x="436" y="351"/>
                    <a:pt x="436" y="351"/>
                    <a:pt x="436" y="351"/>
                  </a:cubicBezTo>
                  <a:cubicBezTo>
                    <a:pt x="432" y="351"/>
                    <a:pt x="429" y="354"/>
                    <a:pt x="429" y="358"/>
                  </a:cubicBezTo>
                  <a:cubicBezTo>
                    <a:pt x="429" y="361"/>
                    <a:pt x="432" y="365"/>
                    <a:pt x="436" y="365"/>
                  </a:cubicBezTo>
                  <a:cubicBezTo>
                    <a:pt x="466" y="365"/>
                    <a:pt x="466" y="365"/>
                    <a:pt x="466" y="365"/>
                  </a:cubicBezTo>
                  <a:cubicBezTo>
                    <a:pt x="470" y="365"/>
                    <a:pt x="473" y="361"/>
                    <a:pt x="473" y="358"/>
                  </a:cubicBezTo>
                  <a:close/>
                  <a:moveTo>
                    <a:pt x="286" y="358"/>
                  </a:moveTo>
                  <a:cubicBezTo>
                    <a:pt x="286" y="354"/>
                    <a:pt x="282" y="351"/>
                    <a:pt x="279" y="351"/>
                  </a:cubicBezTo>
                  <a:cubicBezTo>
                    <a:pt x="249" y="351"/>
                    <a:pt x="249" y="351"/>
                    <a:pt x="249" y="351"/>
                  </a:cubicBezTo>
                  <a:cubicBezTo>
                    <a:pt x="245" y="351"/>
                    <a:pt x="242" y="354"/>
                    <a:pt x="242" y="358"/>
                  </a:cubicBezTo>
                  <a:cubicBezTo>
                    <a:pt x="242" y="361"/>
                    <a:pt x="245" y="365"/>
                    <a:pt x="249" y="365"/>
                  </a:cubicBezTo>
                  <a:cubicBezTo>
                    <a:pt x="279" y="365"/>
                    <a:pt x="279" y="365"/>
                    <a:pt x="279" y="365"/>
                  </a:cubicBezTo>
                  <a:cubicBezTo>
                    <a:pt x="282" y="365"/>
                    <a:pt x="286" y="361"/>
                    <a:pt x="286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25898" y="1614183"/>
            <a:ext cx="320197" cy="275376"/>
            <a:chOff x="151990" y="1375424"/>
            <a:chExt cx="320197" cy="27537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51990" y="1375424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31" name="Freeform 98"/>
            <p:cNvSpPr>
              <a:spLocks noEditPoints="1"/>
            </p:cNvSpPr>
            <p:nvPr/>
          </p:nvSpPr>
          <p:spPr bwMode="auto">
            <a:xfrm>
              <a:off x="188017" y="1411432"/>
              <a:ext cx="227256" cy="196697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29460" y="955855"/>
            <a:ext cx="320197" cy="275376"/>
            <a:chOff x="139227" y="1865668"/>
            <a:chExt cx="320197" cy="275376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39227" y="1865668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36" name="Freeform 123"/>
            <p:cNvSpPr>
              <a:spLocks noEditPoints="1"/>
            </p:cNvSpPr>
            <p:nvPr/>
          </p:nvSpPr>
          <p:spPr bwMode="auto">
            <a:xfrm>
              <a:off x="171777" y="1907951"/>
              <a:ext cx="224157" cy="182295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13989" y="2342693"/>
            <a:ext cx="320197" cy="275376"/>
            <a:chOff x="144952" y="2751503"/>
            <a:chExt cx="320197" cy="275376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44952" y="2751503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186863" y="2784728"/>
              <a:ext cx="233268" cy="168052"/>
              <a:chOff x="106498" y="1660238"/>
              <a:chExt cx="184763" cy="153786"/>
            </a:xfrm>
          </p:grpSpPr>
          <p:sp>
            <p:nvSpPr>
              <p:cNvPr id="43" name="Freeform 12"/>
              <p:cNvSpPr>
                <a:spLocks/>
              </p:cNvSpPr>
              <p:nvPr/>
            </p:nvSpPr>
            <p:spPr bwMode="auto">
              <a:xfrm>
                <a:off x="106498" y="1660238"/>
                <a:ext cx="124635" cy="153786"/>
              </a:xfrm>
              <a:custGeom>
                <a:avLst/>
                <a:gdLst>
                  <a:gd name="T0" fmla="*/ 8 w 150"/>
                  <a:gd name="T1" fmla="*/ 145 h 145"/>
                  <a:gd name="T2" fmla="*/ 19 w 150"/>
                  <a:gd name="T3" fmla="*/ 119 h 145"/>
                  <a:gd name="T4" fmla="*/ 57 w 150"/>
                  <a:gd name="T5" fmla="*/ 86 h 145"/>
                  <a:gd name="T6" fmla="*/ 38 w 150"/>
                  <a:gd name="T7" fmla="*/ 46 h 145"/>
                  <a:gd name="T8" fmla="*/ 77 w 150"/>
                  <a:gd name="T9" fmla="*/ 0 h 145"/>
                  <a:gd name="T10" fmla="*/ 114 w 150"/>
                  <a:gd name="T11" fmla="*/ 50 h 145"/>
                  <a:gd name="T12" fmla="*/ 96 w 150"/>
                  <a:gd name="T13" fmla="*/ 87 h 145"/>
                  <a:gd name="T14" fmla="*/ 136 w 150"/>
                  <a:gd name="T15" fmla="*/ 117 h 145"/>
                  <a:gd name="T16" fmla="*/ 150 w 150"/>
                  <a:gd name="T17" fmla="*/ 145 h 145"/>
                  <a:gd name="T18" fmla="*/ 8 w 150"/>
                  <a:gd name="T1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45">
                    <a:moveTo>
                      <a:pt x="8" y="145"/>
                    </a:moveTo>
                    <a:cubicBezTo>
                      <a:pt x="8" y="145"/>
                      <a:pt x="0" y="125"/>
                      <a:pt x="19" y="119"/>
                    </a:cubicBezTo>
                    <a:cubicBezTo>
                      <a:pt x="38" y="113"/>
                      <a:pt x="57" y="107"/>
                      <a:pt x="57" y="86"/>
                    </a:cubicBezTo>
                    <a:cubicBezTo>
                      <a:pt x="57" y="86"/>
                      <a:pt x="38" y="78"/>
                      <a:pt x="38" y="46"/>
                    </a:cubicBezTo>
                    <a:cubicBezTo>
                      <a:pt x="38" y="17"/>
                      <a:pt x="53" y="0"/>
                      <a:pt x="77" y="0"/>
                    </a:cubicBezTo>
                    <a:cubicBezTo>
                      <a:pt x="100" y="0"/>
                      <a:pt x="114" y="19"/>
                      <a:pt x="114" y="50"/>
                    </a:cubicBezTo>
                    <a:cubicBezTo>
                      <a:pt x="114" y="50"/>
                      <a:pt x="109" y="80"/>
                      <a:pt x="96" y="87"/>
                    </a:cubicBezTo>
                    <a:cubicBezTo>
                      <a:pt x="96" y="92"/>
                      <a:pt x="93" y="111"/>
                      <a:pt x="136" y="117"/>
                    </a:cubicBezTo>
                    <a:cubicBezTo>
                      <a:pt x="149" y="119"/>
                      <a:pt x="150" y="132"/>
                      <a:pt x="150" y="145"/>
                    </a:cubicBezTo>
                    <a:lnTo>
                      <a:pt x="8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3"/>
              <p:cNvSpPr>
                <a:spLocks/>
              </p:cNvSpPr>
              <p:nvPr/>
            </p:nvSpPr>
            <p:spPr bwMode="auto">
              <a:xfrm>
                <a:off x="210764" y="1689384"/>
                <a:ext cx="80497" cy="124640"/>
              </a:xfrm>
              <a:custGeom>
                <a:avLst/>
                <a:gdLst>
                  <a:gd name="T0" fmla="*/ 29 w 96"/>
                  <a:gd name="T1" fmla="*/ 125 h 125"/>
                  <a:gd name="T2" fmla="*/ 96 w 96"/>
                  <a:gd name="T3" fmla="*/ 125 h 125"/>
                  <a:gd name="T4" fmla="*/ 85 w 96"/>
                  <a:gd name="T5" fmla="*/ 101 h 125"/>
                  <a:gd name="T6" fmla="*/ 50 w 96"/>
                  <a:gd name="T7" fmla="*/ 75 h 125"/>
                  <a:gd name="T8" fmla="*/ 66 w 96"/>
                  <a:gd name="T9" fmla="*/ 42 h 125"/>
                  <a:gd name="T10" fmla="*/ 33 w 96"/>
                  <a:gd name="T11" fmla="*/ 0 h 125"/>
                  <a:gd name="T12" fmla="*/ 0 w 96"/>
                  <a:gd name="T13" fmla="*/ 39 h 125"/>
                  <a:gd name="T14" fmla="*/ 16 w 96"/>
                  <a:gd name="T15" fmla="*/ 74 h 125"/>
                  <a:gd name="T16" fmla="*/ 9 w 96"/>
                  <a:gd name="T17" fmla="*/ 89 h 125"/>
                  <a:gd name="T18" fmla="*/ 27 w 96"/>
                  <a:gd name="T19" fmla="*/ 104 h 125"/>
                  <a:gd name="T20" fmla="*/ 29 w 96"/>
                  <a:gd name="T2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25">
                    <a:moveTo>
                      <a:pt x="29" y="125"/>
                    </a:moveTo>
                    <a:cubicBezTo>
                      <a:pt x="96" y="125"/>
                      <a:pt x="96" y="125"/>
                      <a:pt x="96" y="125"/>
                    </a:cubicBezTo>
                    <a:cubicBezTo>
                      <a:pt x="96" y="113"/>
                      <a:pt x="96" y="102"/>
                      <a:pt x="85" y="101"/>
                    </a:cubicBezTo>
                    <a:cubicBezTo>
                      <a:pt x="48" y="95"/>
                      <a:pt x="51" y="79"/>
                      <a:pt x="50" y="75"/>
                    </a:cubicBezTo>
                    <a:cubicBezTo>
                      <a:pt x="61" y="68"/>
                      <a:pt x="66" y="42"/>
                      <a:pt x="66" y="42"/>
                    </a:cubicBezTo>
                    <a:cubicBezTo>
                      <a:pt x="66" y="16"/>
                      <a:pt x="54" y="0"/>
                      <a:pt x="33" y="0"/>
                    </a:cubicBezTo>
                    <a:cubicBezTo>
                      <a:pt x="13" y="0"/>
                      <a:pt x="0" y="14"/>
                      <a:pt x="0" y="39"/>
                    </a:cubicBezTo>
                    <a:cubicBezTo>
                      <a:pt x="0" y="66"/>
                      <a:pt x="16" y="74"/>
                      <a:pt x="16" y="74"/>
                    </a:cubicBezTo>
                    <a:cubicBezTo>
                      <a:pt x="16" y="82"/>
                      <a:pt x="13" y="87"/>
                      <a:pt x="9" y="89"/>
                    </a:cubicBezTo>
                    <a:cubicBezTo>
                      <a:pt x="9" y="89"/>
                      <a:pt x="23" y="92"/>
                      <a:pt x="27" y="104"/>
                    </a:cubicBezTo>
                    <a:cubicBezTo>
                      <a:pt x="30" y="113"/>
                      <a:pt x="29" y="125"/>
                      <a:pt x="29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1" name="Группа 60"/>
          <p:cNvGrpSpPr/>
          <p:nvPr/>
        </p:nvGrpSpPr>
        <p:grpSpPr>
          <a:xfrm>
            <a:off x="112300" y="3009252"/>
            <a:ext cx="321886" cy="295434"/>
            <a:chOff x="132557" y="2285583"/>
            <a:chExt cx="359605" cy="335305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63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24749" y="1960519"/>
            <a:ext cx="320197" cy="275376"/>
            <a:chOff x="143281" y="1375424"/>
            <a:chExt cx="320197" cy="275376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43281" y="1375424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37" name="Freeform 98"/>
            <p:cNvSpPr>
              <a:spLocks noEditPoints="1"/>
            </p:cNvSpPr>
            <p:nvPr/>
          </p:nvSpPr>
          <p:spPr bwMode="auto">
            <a:xfrm>
              <a:off x="188017" y="1411432"/>
              <a:ext cx="227256" cy="196697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45" name="Table 2"/>
          <p:cNvGraphicFramePr>
            <a:graphicFrameLocks noGrp="1"/>
          </p:cNvGraphicFramePr>
          <p:nvPr>
            <p:extLst/>
          </p:nvPr>
        </p:nvGraphicFramePr>
        <p:xfrm>
          <a:off x="4661460" y="4440328"/>
          <a:ext cx="6828501" cy="2252404"/>
        </p:xfrm>
        <a:graphic>
          <a:graphicData uri="http://schemas.openxmlformats.org/drawingml/2006/table">
            <a:tbl>
              <a:tblPr firstRow="1" lastRow="1" bandRow="1">
                <a:tableStyleId>{21E4AEA4-8DFA-4A89-87EB-49C32662AFE0}</a:tableStyleId>
              </a:tblPr>
              <a:tblGrid>
                <a:gridCol w="1331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9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42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6662">
                  <a:extLst>
                    <a:ext uri="{9D8B030D-6E8A-4147-A177-3AD203B41FA5}">
                      <a16:colId xmlns:a16="http://schemas.microsoft.com/office/drawing/2014/main" val="1548543413"/>
                    </a:ext>
                  </a:extLst>
                </a:gridCol>
              </a:tblGrid>
              <a:tr h="4788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</a:rPr>
                        <a:t>2020</a:t>
                      </a:r>
                    </a:p>
                    <a:p>
                      <a:pPr algn="ctr"/>
                      <a:endParaRPr lang="en-US" sz="14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</a:rPr>
                        <a:t>2021</a:t>
                      </a:r>
                      <a:endParaRPr lang="en-US" sz="14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</a:rPr>
                        <a:t>2022</a:t>
                      </a:r>
                      <a:endParaRPr lang="en-US" sz="14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4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2024</a:t>
                      </a:r>
                      <a:endParaRPr lang="en-US" sz="1400" b="1" kern="1200" dirty="0" smtClean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464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160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4620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2F55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4588971" y="4885229"/>
            <a:ext cx="1305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Анализ критичности, оценка </a:t>
            </a:r>
            <a:r>
              <a:rPr lang="ru-RU" sz="800" b="1" dirty="0">
                <a:solidFill>
                  <a:srgbClr val="2F5597"/>
                </a:solidFill>
                <a:latin typeface="Century Gothic" panose="020B0502020202020204" pitchFamily="34" charset="0"/>
              </a:rPr>
              <a:t>финансовых </a:t>
            </a:r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рисков</a:t>
            </a:r>
            <a:endParaRPr lang="ru-RU" sz="700" dirty="0">
              <a:solidFill>
                <a:srgbClr val="2F5597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520181" y="4863761"/>
            <a:ext cx="79743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 Договор на проект</a:t>
            </a:r>
            <a:endParaRPr lang="ru-RU" sz="800" b="1" dirty="0">
              <a:solidFill>
                <a:srgbClr val="2F559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7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26</a:t>
            </a:r>
            <a:r>
              <a:rPr lang="ru-RU" sz="7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.</a:t>
            </a:r>
            <a:r>
              <a:rPr lang="en-US" sz="7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07</a:t>
            </a:r>
            <a:r>
              <a:rPr lang="ru-RU" sz="7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.2021</a:t>
            </a:r>
            <a:endParaRPr lang="ru-RU" sz="800" dirty="0">
              <a:solidFill>
                <a:srgbClr val="2F55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5911093" y="4866688"/>
            <a:ext cx="78545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Одобрение ИК </a:t>
            </a:r>
            <a:r>
              <a:rPr lang="ru-RU" sz="800" b="1" dirty="0">
                <a:solidFill>
                  <a:srgbClr val="2F5597"/>
                </a:solidFill>
                <a:latin typeface="Century Gothic" panose="020B0502020202020204" pitchFamily="34" charset="0"/>
              </a:rPr>
              <a:t>КМГ</a:t>
            </a:r>
          </a:p>
          <a:p>
            <a:pPr algn="ctr"/>
            <a:r>
              <a:rPr lang="ru-RU" sz="7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21.07.2021</a:t>
            </a:r>
            <a:endParaRPr lang="ru-RU" sz="800" dirty="0">
              <a:solidFill>
                <a:srgbClr val="2F55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>
            <a:off x="6600994" y="5247219"/>
            <a:ext cx="2164" cy="426462"/>
          </a:xfrm>
          <a:prstGeom prst="line">
            <a:avLst/>
          </a:prstGeom>
          <a:ln w="127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Прямоугольник 119"/>
          <p:cNvSpPr/>
          <p:nvPr/>
        </p:nvSpPr>
        <p:spPr>
          <a:xfrm>
            <a:off x="7317614" y="4899785"/>
            <a:ext cx="1349670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Разработка РП </a:t>
            </a:r>
            <a:r>
              <a:rPr lang="ru-RU" sz="800" b="1" dirty="0">
                <a:solidFill>
                  <a:srgbClr val="2F5597"/>
                </a:solidFill>
                <a:latin typeface="Century Gothic" panose="020B0502020202020204" pitchFamily="34" charset="0"/>
              </a:rPr>
              <a:t>– </a:t>
            </a:r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100%</a:t>
            </a:r>
            <a:endParaRPr lang="ru-RU" sz="800" b="1" dirty="0">
              <a:solidFill>
                <a:srgbClr val="2F559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7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декабрь </a:t>
            </a:r>
            <a:r>
              <a:rPr lang="ru-RU" sz="700" dirty="0">
                <a:solidFill>
                  <a:srgbClr val="2F5597"/>
                </a:solidFill>
                <a:latin typeface="Century Gothic" panose="020B0502020202020204" pitchFamily="34" charset="0"/>
              </a:rPr>
              <a:t>2022</a:t>
            </a:r>
          </a:p>
        </p:txBody>
      </p:sp>
      <p:sp>
        <p:nvSpPr>
          <p:cNvPr id="121" name="Правая фигурная скобка 120"/>
          <p:cNvSpPr/>
          <p:nvPr/>
        </p:nvSpPr>
        <p:spPr>
          <a:xfrm rot="5400000" flipH="1">
            <a:off x="7534684" y="4399317"/>
            <a:ext cx="273302" cy="1869829"/>
          </a:xfrm>
          <a:prstGeom prst="rightBrace">
            <a:avLst>
              <a:gd name="adj1" fmla="val 56111"/>
              <a:gd name="adj2" fmla="val 48301"/>
            </a:avLst>
          </a:prstGeom>
          <a:ln w="12700">
            <a:solidFill>
              <a:srgbClr val="2F559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рямоугольник 122"/>
          <p:cNvSpPr/>
          <p:nvPr/>
        </p:nvSpPr>
        <p:spPr>
          <a:xfrm>
            <a:off x="8434106" y="4858170"/>
            <a:ext cx="88166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 Договор</a:t>
            </a:r>
          </a:p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на СМР</a:t>
            </a:r>
          </a:p>
          <a:p>
            <a:pPr algn="ctr"/>
            <a:r>
              <a:rPr lang="ru-RU" sz="7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23.01.2023</a:t>
            </a:r>
            <a:endParaRPr lang="ru-RU" sz="700" dirty="0">
              <a:solidFill>
                <a:srgbClr val="2F55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Правая фигурная скобка 135"/>
          <p:cNvSpPr/>
          <p:nvPr/>
        </p:nvSpPr>
        <p:spPr>
          <a:xfrm rot="5400000" flipH="1">
            <a:off x="9976466" y="4026770"/>
            <a:ext cx="296730" cy="2586891"/>
          </a:xfrm>
          <a:prstGeom prst="rightBrace">
            <a:avLst>
              <a:gd name="adj1" fmla="val 56111"/>
              <a:gd name="adj2" fmla="val 49855"/>
            </a:avLst>
          </a:prstGeom>
          <a:ln w="12700">
            <a:solidFill>
              <a:srgbClr val="2F559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/>
          <p:cNvSpPr/>
          <p:nvPr/>
        </p:nvSpPr>
        <p:spPr>
          <a:xfrm>
            <a:off x="9579413" y="4859028"/>
            <a:ext cx="143039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Реализация проекта</a:t>
            </a:r>
          </a:p>
          <a:p>
            <a:pPr algn="ctr"/>
            <a:r>
              <a:rPr lang="ru-RU" sz="8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31.12.2024</a:t>
            </a:r>
            <a:endParaRPr lang="ru-RU" sz="800" dirty="0">
              <a:solidFill>
                <a:srgbClr val="2F55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4" name="Прямая соединительная линия 143"/>
          <p:cNvCxnSpPr/>
          <p:nvPr/>
        </p:nvCxnSpPr>
        <p:spPr>
          <a:xfrm>
            <a:off x="6720537" y="5254154"/>
            <a:ext cx="4428" cy="426462"/>
          </a:xfrm>
          <a:prstGeom prst="line">
            <a:avLst/>
          </a:prstGeom>
          <a:ln w="127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ight Arrow 15"/>
          <p:cNvSpPr/>
          <p:nvPr/>
        </p:nvSpPr>
        <p:spPr>
          <a:xfrm>
            <a:off x="4661461" y="5448726"/>
            <a:ext cx="6454215" cy="841829"/>
          </a:xfrm>
          <a:prstGeom prst="rightArrow">
            <a:avLst>
              <a:gd name="adj1" fmla="val 50000"/>
              <a:gd name="adj2" fmla="val 47414"/>
            </a:avLst>
          </a:prstGeom>
          <a:solidFill>
            <a:srgbClr val="1298C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55596" y="6501002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18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113989" y="2660592"/>
            <a:ext cx="320197" cy="304591"/>
            <a:chOff x="144952" y="2751503"/>
            <a:chExt cx="320197" cy="275376"/>
          </a:xfrm>
        </p:grpSpPr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44952" y="2751503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75" name="Группа 74"/>
            <p:cNvGrpSpPr/>
            <p:nvPr/>
          </p:nvGrpSpPr>
          <p:grpSpPr>
            <a:xfrm>
              <a:off x="186863" y="2784728"/>
              <a:ext cx="233268" cy="168052"/>
              <a:chOff x="106498" y="1660238"/>
              <a:chExt cx="184763" cy="153786"/>
            </a:xfrm>
          </p:grpSpPr>
          <p:sp>
            <p:nvSpPr>
              <p:cNvPr id="76" name="Freeform 12"/>
              <p:cNvSpPr>
                <a:spLocks/>
              </p:cNvSpPr>
              <p:nvPr/>
            </p:nvSpPr>
            <p:spPr bwMode="auto">
              <a:xfrm>
                <a:off x="106498" y="1660238"/>
                <a:ext cx="124635" cy="153786"/>
              </a:xfrm>
              <a:custGeom>
                <a:avLst/>
                <a:gdLst>
                  <a:gd name="T0" fmla="*/ 8 w 150"/>
                  <a:gd name="T1" fmla="*/ 145 h 145"/>
                  <a:gd name="T2" fmla="*/ 19 w 150"/>
                  <a:gd name="T3" fmla="*/ 119 h 145"/>
                  <a:gd name="T4" fmla="*/ 57 w 150"/>
                  <a:gd name="T5" fmla="*/ 86 h 145"/>
                  <a:gd name="T6" fmla="*/ 38 w 150"/>
                  <a:gd name="T7" fmla="*/ 46 h 145"/>
                  <a:gd name="T8" fmla="*/ 77 w 150"/>
                  <a:gd name="T9" fmla="*/ 0 h 145"/>
                  <a:gd name="T10" fmla="*/ 114 w 150"/>
                  <a:gd name="T11" fmla="*/ 50 h 145"/>
                  <a:gd name="T12" fmla="*/ 96 w 150"/>
                  <a:gd name="T13" fmla="*/ 87 h 145"/>
                  <a:gd name="T14" fmla="*/ 136 w 150"/>
                  <a:gd name="T15" fmla="*/ 117 h 145"/>
                  <a:gd name="T16" fmla="*/ 150 w 150"/>
                  <a:gd name="T17" fmla="*/ 145 h 145"/>
                  <a:gd name="T18" fmla="*/ 8 w 150"/>
                  <a:gd name="T1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45">
                    <a:moveTo>
                      <a:pt x="8" y="145"/>
                    </a:moveTo>
                    <a:cubicBezTo>
                      <a:pt x="8" y="145"/>
                      <a:pt x="0" y="125"/>
                      <a:pt x="19" y="119"/>
                    </a:cubicBezTo>
                    <a:cubicBezTo>
                      <a:pt x="38" y="113"/>
                      <a:pt x="57" y="107"/>
                      <a:pt x="57" y="86"/>
                    </a:cubicBezTo>
                    <a:cubicBezTo>
                      <a:pt x="57" y="86"/>
                      <a:pt x="38" y="78"/>
                      <a:pt x="38" y="46"/>
                    </a:cubicBezTo>
                    <a:cubicBezTo>
                      <a:pt x="38" y="17"/>
                      <a:pt x="53" y="0"/>
                      <a:pt x="77" y="0"/>
                    </a:cubicBezTo>
                    <a:cubicBezTo>
                      <a:pt x="100" y="0"/>
                      <a:pt x="114" y="19"/>
                      <a:pt x="114" y="50"/>
                    </a:cubicBezTo>
                    <a:cubicBezTo>
                      <a:pt x="114" y="50"/>
                      <a:pt x="109" y="80"/>
                      <a:pt x="96" y="87"/>
                    </a:cubicBezTo>
                    <a:cubicBezTo>
                      <a:pt x="96" y="92"/>
                      <a:pt x="93" y="111"/>
                      <a:pt x="136" y="117"/>
                    </a:cubicBezTo>
                    <a:cubicBezTo>
                      <a:pt x="149" y="119"/>
                      <a:pt x="150" y="132"/>
                      <a:pt x="150" y="145"/>
                    </a:cubicBezTo>
                    <a:lnTo>
                      <a:pt x="8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3"/>
              <p:cNvSpPr>
                <a:spLocks/>
              </p:cNvSpPr>
              <p:nvPr/>
            </p:nvSpPr>
            <p:spPr bwMode="auto">
              <a:xfrm>
                <a:off x="210764" y="1689384"/>
                <a:ext cx="80497" cy="124640"/>
              </a:xfrm>
              <a:custGeom>
                <a:avLst/>
                <a:gdLst>
                  <a:gd name="T0" fmla="*/ 29 w 96"/>
                  <a:gd name="T1" fmla="*/ 125 h 125"/>
                  <a:gd name="T2" fmla="*/ 96 w 96"/>
                  <a:gd name="T3" fmla="*/ 125 h 125"/>
                  <a:gd name="T4" fmla="*/ 85 w 96"/>
                  <a:gd name="T5" fmla="*/ 101 h 125"/>
                  <a:gd name="T6" fmla="*/ 50 w 96"/>
                  <a:gd name="T7" fmla="*/ 75 h 125"/>
                  <a:gd name="T8" fmla="*/ 66 w 96"/>
                  <a:gd name="T9" fmla="*/ 42 h 125"/>
                  <a:gd name="T10" fmla="*/ 33 w 96"/>
                  <a:gd name="T11" fmla="*/ 0 h 125"/>
                  <a:gd name="T12" fmla="*/ 0 w 96"/>
                  <a:gd name="T13" fmla="*/ 39 h 125"/>
                  <a:gd name="T14" fmla="*/ 16 w 96"/>
                  <a:gd name="T15" fmla="*/ 74 h 125"/>
                  <a:gd name="T16" fmla="*/ 9 w 96"/>
                  <a:gd name="T17" fmla="*/ 89 h 125"/>
                  <a:gd name="T18" fmla="*/ 27 w 96"/>
                  <a:gd name="T19" fmla="*/ 104 h 125"/>
                  <a:gd name="T20" fmla="*/ 29 w 96"/>
                  <a:gd name="T2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25">
                    <a:moveTo>
                      <a:pt x="29" y="125"/>
                    </a:moveTo>
                    <a:cubicBezTo>
                      <a:pt x="96" y="125"/>
                      <a:pt x="96" y="125"/>
                      <a:pt x="96" y="125"/>
                    </a:cubicBezTo>
                    <a:cubicBezTo>
                      <a:pt x="96" y="113"/>
                      <a:pt x="96" y="102"/>
                      <a:pt x="85" y="101"/>
                    </a:cubicBezTo>
                    <a:cubicBezTo>
                      <a:pt x="48" y="95"/>
                      <a:pt x="51" y="79"/>
                      <a:pt x="50" y="75"/>
                    </a:cubicBezTo>
                    <a:cubicBezTo>
                      <a:pt x="61" y="68"/>
                      <a:pt x="66" y="42"/>
                      <a:pt x="66" y="42"/>
                    </a:cubicBezTo>
                    <a:cubicBezTo>
                      <a:pt x="66" y="16"/>
                      <a:pt x="54" y="0"/>
                      <a:pt x="33" y="0"/>
                    </a:cubicBezTo>
                    <a:cubicBezTo>
                      <a:pt x="13" y="0"/>
                      <a:pt x="0" y="14"/>
                      <a:pt x="0" y="39"/>
                    </a:cubicBezTo>
                    <a:cubicBezTo>
                      <a:pt x="0" y="66"/>
                      <a:pt x="16" y="74"/>
                      <a:pt x="16" y="74"/>
                    </a:cubicBezTo>
                    <a:cubicBezTo>
                      <a:pt x="16" y="82"/>
                      <a:pt x="13" y="87"/>
                      <a:pt x="9" y="89"/>
                    </a:cubicBezTo>
                    <a:cubicBezTo>
                      <a:pt x="9" y="89"/>
                      <a:pt x="23" y="92"/>
                      <a:pt x="27" y="104"/>
                    </a:cubicBezTo>
                    <a:cubicBezTo>
                      <a:pt x="30" y="113"/>
                      <a:pt x="29" y="125"/>
                      <a:pt x="29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81" name="Прямая соединительная линия 80"/>
          <p:cNvCxnSpPr/>
          <p:nvPr/>
        </p:nvCxnSpPr>
        <p:spPr>
          <a:xfrm flipH="1">
            <a:off x="8776640" y="5256342"/>
            <a:ext cx="2236" cy="449537"/>
          </a:xfrm>
          <a:prstGeom prst="line">
            <a:avLst/>
          </a:prstGeom>
          <a:ln w="127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рямоугольник 83"/>
          <p:cNvSpPr/>
          <p:nvPr/>
        </p:nvSpPr>
        <p:spPr>
          <a:xfrm>
            <a:off x="4661460" y="5672244"/>
            <a:ext cx="5457009" cy="39253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8498332" y="6260439"/>
            <a:ext cx="163487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статус проекта</a:t>
            </a:r>
          </a:p>
        </p:txBody>
      </p:sp>
      <p:sp>
        <p:nvSpPr>
          <p:cNvPr id="65" name="5-конечная звезда 64"/>
          <p:cNvSpPr/>
          <p:nvPr/>
        </p:nvSpPr>
        <p:spPr>
          <a:xfrm>
            <a:off x="10133206" y="6180012"/>
            <a:ext cx="384235" cy="3580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1373392" y="5337110"/>
            <a:ext cx="24539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СТАТУС ПРОЕКТА: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Ø"/>
              <a:defRPr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Опытная эксплуатация компрессоров К-2 и К-3</a:t>
            </a:r>
          </a:p>
          <a:p>
            <a:pPr marL="171450" lvl="0" indent="-171450">
              <a:buFont typeface="Wingdings" panose="05000000000000000000" pitchFamily="2" charset="2"/>
              <a:buChar char="Ø"/>
              <a:defRPr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Монтаж компрессора К-4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5-конечная звезда 68"/>
          <p:cNvSpPr/>
          <p:nvPr/>
        </p:nvSpPr>
        <p:spPr>
          <a:xfrm>
            <a:off x="809599" y="5347792"/>
            <a:ext cx="384235" cy="3580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6713122" y="5706656"/>
            <a:ext cx="14771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реализовано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9023378" y="5706656"/>
            <a:ext cx="8319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план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Компьютерные иконки инкапсулированные PostScript, финишная черта, Разное,  флаг png | PNGEg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4" r="27660"/>
          <a:stretch/>
        </p:blipFill>
        <p:spPr bwMode="auto">
          <a:xfrm>
            <a:off x="11115676" y="5632117"/>
            <a:ext cx="374285" cy="47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'homme Va à Une Réunion D'affaires, Pense à L'argent Et Profite Fond Blanc  Silhouette Clips Vidéos - Vidéo du tony, entreprise: 1027292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2" r="33200"/>
          <a:stretch/>
        </p:blipFill>
        <p:spPr bwMode="auto">
          <a:xfrm>
            <a:off x="10074180" y="5671713"/>
            <a:ext cx="251144" cy="3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607611" y="3879448"/>
            <a:ext cx="3195714" cy="10926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Преимущества </a:t>
            </a:r>
            <a:r>
              <a:rPr lang="en-US" sz="13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CENTAC C-700</a:t>
            </a:r>
            <a:endParaRPr lang="ru-RU" sz="1300" b="1" dirty="0" smtClean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3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регулирование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подачи воздуха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3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автоматизация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управления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3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система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защиты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компрессора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3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экономия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энергоресурсов</a:t>
            </a:r>
            <a:endParaRPr lang="ru-RU" sz="13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" r="33332" b="33763"/>
          <a:stretch/>
        </p:blipFill>
        <p:spPr>
          <a:xfrm>
            <a:off x="5365769" y="1123423"/>
            <a:ext cx="5151672" cy="3193314"/>
          </a:xfrm>
          <a:prstGeom prst="rect">
            <a:avLst/>
          </a:prstGeom>
        </p:spPr>
      </p:pic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4893319" y="732112"/>
            <a:ext cx="71902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Новые компрессоры К-2, К-3 </a:t>
            </a:r>
            <a:r>
              <a:rPr lang="en-US" sz="15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CENTAC C-700</a:t>
            </a:r>
            <a:r>
              <a:rPr lang="ru-RU" sz="15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на опытной эксплуатации</a:t>
            </a:r>
            <a:endParaRPr lang="ru-RU" sz="1500" b="1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4893319" y="62950"/>
            <a:ext cx="7216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РЕАЛИЗАЦИЯ ПРОЕКТА ЗАМЕНЫ КОМПРЕССОРОВ ВОЗДУШНОЙ КОМПРЕССОРНОЙ СТАНЦИИ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0" y="53815"/>
            <a:ext cx="2292283" cy="60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7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57130" y="853764"/>
            <a:ext cx="4390361" cy="285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ПРЕДПОСЫЛКИ РЕАЛИЗАЦИИ ПРОЕКТА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endParaRPr lang="ru-RU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Неудовлетворительное техническое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состояние </a:t>
            </a: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компрессоров</a:t>
            </a:r>
            <a:endParaRPr lang="ru-RU" sz="2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</a:t>
            </a:r>
            <a:endParaRPr lang="en-US" sz="10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Повышение надежности работы Производства глубокой переработки нефти</a:t>
            </a:r>
            <a:endParaRPr lang="kk-KZ" sz="2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РЕАЛИЗАЦИИ ОСНОВНЫХ ЭТАПОВ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 </a:t>
            </a:r>
            <a:endParaRPr lang="en-US" sz="10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2019-2025</a:t>
            </a:r>
          </a:p>
          <a:p>
            <a:pPr>
              <a:spcBef>
                <a:spcPts val="100"/>
              </a:spcBef>
              <a:defRPr/>
            </a:pPr>
            <a:endParaRPr lang="ru-RU" sz="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СУММАРНАЯ ПРОИЗВОДИТЕЛЬНОСТЬ КОМПРЕССОРОВ:  </a:t>
            </a:r>
            <a:endParaRPr lang="en-US" sz="10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65 тонн/час.</a:t>
            </a:r>
          </a:p>
          <a:p>
            <a:pPr>
              <a:spcBef>
                <a:spcPts val="100"/>
              </a:spcBef>
              <a:defRPr/>
            </a:pPr>
            <a:endParaRPr lang="ru-RU" sz="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ПРОЕКТИРОВЩИК</a:t>
            </a:r>
            <a:endParaRPr lang="en-US" sz="10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ТОО «</a:t>
            </a:r>
            <a:r>
              <a:rPr lang="en-US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MG Engineering</a:t>
            </a: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 (г. Алматы)</a:t>
            </a:r>
          </a:p>
          <a:p>
            <a:pPr algn="just">
              <a:spcBef>
                <a:spcPts val="100"/>
              </a:spcBef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ПОДРЯДЧИК 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en-US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AVC Production</a:t>
            </a:r>
            <a:endParaRPr lang="ru-RU" sz="10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endParaRPr lang="ru-RU" sz="2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РЕАЛИЗАЦИЯ ПРОЕКТА ПОЗВОЛИТ</a:t>
            </a: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10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Обеспечить бесперебойную работу компрессоров</a:t>
            </a:r>
          </a:p>
          <a:p>
            <a:pPr>
              <a:spcBef>
                <a:spcPts val="100"/>
              </a:spcBef>
              <a:defRPr/>
            </a:pP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жирного газа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Производства глубокой переработки </a:t>
            </a:r>
            <a:r>
              <a:rPr lang="ru-RU" sz="10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нефти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94370" y="1168135"/>
            <a:ext cx="320199" cy="275376"/>
            <a:chOff x="136051" y="1391752"/>
            <a:chExt cx="419286" cy="43452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36051" y="1391752"/>
              <a:ext cx="419286" cy="43452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8" name="Freeform 99"/>
            <p:cNvSpPr>
              <a:spLocks noEditPoints="1"/>
            </p:cNvSpPr>
            <p:nvPr/>
          </p:nvSpPr>
          <p:spPr bwMode="auto">
            <a:xfrm>
              <a:off x="199092" y="1465786"/>
              <a:ext cx="292599" cy="293167"/>
            </a:xfrm>
            <a:custGeom>
              <a:avLst/>
              <a:gdLst>
                <a:gd name="T0" fmla="*/ 0 w 714"/>
                <a:gd name="T1" fmla="*/ 357 h 715"/>
                <a:gd name="T2" fmla="*/ 714 w 714"/>
                <a:gd name="T3" fmla="*/ 357 h 715"/>
                <a:gd name="T4" fmla="*/ 357 w 714"/>
                <a:gd name="T5" fmla="*/ 14 h 715"/>
                <a:gd name="T6" fmla="*/ 357 w 714"/>
                <a:gd name="T7" fmla="*/ 701 h 715"/>
                <a:gd name="T8" fmla="*/ 357 w 714"/>
                <a:gd name="T9" fmla="*/ 14 h 715"/>
                <a:gd name="T10" fmla="*/ 272 w 714"/>
                <a:gd name="T11" fmla="*/ 358 h 715"/>
                <a:gd name="T12" fmla="*/ 442 w 714"/>
                <a:gd name="T13" fmla="*/ 358 h 715"/>
                <a:gd name="T14" fmla="*/ 357 w 714"/>
                <a:gd name="T15" fmla="*/ 287 h 715"/>
                <a:gd name="T16" fmla="*/ 357 w 714"/>
                <a:gd name="T17" fmla="*/ 428 h 715"/>
                <a:gd name="T18" fmla="*/ 357 w 714"/>
                <a:gd name="T19" fmla="*/ 287 h 715"/>
                <a:gd name="T20" fmla="*/ 364 w 714"/>
                <a:gd name="T21" fmla="*/ 7 h 715"/>
                <a:gd name="T22" fmla="*/ 350 w 714"/>
                <a:gd name="T23" fmla="*/ 7 h 715"/>
                <a:gd name="T24" fmla="*/ 357 w 714"/>
                <a:gd name="T25" fmla="*/ 111 h 715"/>
                <a:gd name="T26" fmla="*/ 364 w 714"/>
                <a:gd name="T27" fmla="*/ 708 h 715"/>
                <a:gd name="T28" fmla="*/ 357 w 714"/>
                <a:gd name="T29" fmla="*/ 604 h 715"/>
                <a:gd name="T30" fmla="*/ 350 w 714"/>
                <a:gd name="T31" fmla="*/ 708 h 715"/>
                <a:gd name="T32" fmla="*/ 364 w 714"/>
                <a:gd name="T33" fmla="*/ 708 h 715"/>
                <a:gd name="T34" fmla="*/ 707 w 714"/>
                <a:gd name="T35" fmla="*/ 351 h 715"/>
                <a:gd name="T36" fmla="*/ 603 w 714"/>
                <a:gd name="T37" fmla="*/ 358 h 715"/>
                <a:gd name="T38" fmla="*/ 707 w 714"/>
                <a:gd name="T39" fmla="*/ 365 h 715"/>
                <a:gd name="T40" fmla="*/ 111 w 714"/>
                <a:gd name="T41" fmla="*/ 358 h 715"/>
                <a:gd name="T42" fmla="*/ 7 w 714"/>
                <a:gd name="T43" fmla="*/ 351 h 715"/>
                <a:gd name="T44" fmla="*/ 7 w 714"/>
                <a:gd name="T45" fmla="*/ 365 h 715"/>
                <a:gd name="T46" fmla="*/ 111 w 714"/>
                <a:gd name="T47" fmla="*/ 358 h 715"/>
                <a:gd name="T48" fmla="*/ 364 w 714"/>
                <a:gd name="T49" fmla="*/ 249 h 715"/>
                <a:gd name="T50" fmla="*/ 350 w 714"/>
                <a:gd name="T51" fmla="*/ 249 h 715"/>
                <a:gd name="T52" fmla="*/ 357 w 714"/>
                <a:gd name="T53" fmla="*/ 286 h 715"/>
                <a:gd name="T54" fmla="*/ 364 w 714"/>
                <a:gd name="T55" fmla="*/ 466 h 715"/>
                <a:gd name="T56" fmla="*/ 357 w 714"/>
                <a:gd name="T57" fmla="*/ 429 h 715"/>
                <a:gd name="T58" fmla="*/ 350 w 714"/>
                <a:gd name="T59" fmla="*/ 466 h 715"/>
                <a:gd name="T60" fmla="*/ 364 w 714"/>
                <a:gd name="T61" fmla="*/ 466 h 715"/>
                <a:gd name="T62" fmla="*/ 466 w 714"/>
                <a:gd name="T63" fmla="*/ 351 h 715"/>
                <a:gd name="T64" fmla="*/ 429 w 714"/>
                <a:gd name="T65" fmla="*/ 358 h 715"/>
                <a:gd name="T66" fmla="*/ 466 w 714"/>
                <a:gd name="T67" fmla="*/ 365 h 715"/>
                <a:gd name="T68" fmla="*/ 286 w 714"/>
                <a:gd name="T69" fmla="*/ 358 h 715"/>
                <a:gd name="T70" fmla="*/ 249 w 714"/>
                <a:gd name="T71" fmla="*/ 351 h 715"/>
                <a:gd name="T72" fmla="*/ 249 w 714"/>
                <a:gd name="T73" fmla="*/ 365 h 715"/>
                <a:gd name="T74" fmla="*/ 286 w 714"/>
                <a:gd name="T75" fmla="*/ 358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4" h="715">
                  <a:moveTo>
                    <a:pt x="357" y="715"/>
                  </a:moveTo>
                  <a:cubicBezTo>
                    <a:pt x="160" y="715"/>
                    <a:pt x="0" y="554"/>
                    <a:pt x="0" y="357"/>
                  </a:cubicBezTo>
                  <a:cubicBezTo>
                    <a:pt x="0" y="161"/>
                    <a:pt x="160" y="0"/>
                    <a:pt x="357" y="0"/>
                  </a:cubicBezTo>
                  <a:cubicBezTo>
                    <a:pt x="554" y="0"/>
                    <a:pt x="714" y="161"/>
                    <a:pt x="714" y="357"/>
                  </a:cubicBezTo>
                  <a:cubicBezTo>
                    <a:pt x="714" y="554"/>
                    <a:pt x="554" y="715"/>
                    <a:pt x="357" y="715"/>
                  </a:cubicBezTo>
                  <a:close/>
                  <a:moveTo>
                    <a:pt x="357" y="14"/>
                  </a:moveTo>
                  <a:cubicBezTo>
                    <a:pt x="168" y="14"/>
                    <a:pt x="14" y="168"/>
                    <a:pt x="14" y="357"/>
                  </a:cubicBezTo>
                  <a:cubicBezTo>
                    <a:pt x="14" y="547"/>
                    <a:pt x="168" y="701"/>
                    <a:pt x="357" y="701"/>
                  </a:cubicBezTo>
                  <a:cubicBezTo>
                    <a:pt x="546" y="701"/>
                    <a:pt x="700" y="547"/>
                    <a:pt x="700" y="357"/>
                  </a:cubicBezTo>
                  <a:cubicBezTo>
                    <a:pt x="700" y="168"/>
                    <a:pt x="546" y="14"/>
                    <a:pt x="357" y="14"/>
                  </a:cubicBezTo>
                  <a:close/>
                  <a:moveTo>
                    <a:pt x="357" y="442"/>
                  </a:moveTo>
                  <a:cubicBezTo>
                    <a:pt x="310" y="442"/>
                    <a:pt x="272" y="404"/>
                    <a:pt x="272" y="358"/>
                  </a:cubicBezTo>
                  <a:cubicBezTo>
                    <a:pt x="272" y="311"/>
                    <a:pt x="310" y="273"/>
                    <a:pt x="357" y="273"/>
                  </a:cubicBezTo>
                  <a:cubicBezTo>
                    <a:pt x="404" y="273"/>
                    <a:pt x="442" y="311"/>
                    <a:pt x="442" y="358"/>
                  </a:cubicBezTo>
                  <a:cubicBezTo>
                    <a:pt x="442" y="404"/>
                    <a:pt x="404" y="442"/>
                    <a:pt x="357" y="442"/>
                  </a:cubicBezTo>
                  <a:close/>
                  <a:moveTo>
                    <a:pt x="357" y="287"/>
                  </a:moveTo>
                  <a:cubicBezTo>
                    <a:pt x="318" y="287"/>
                    <a:pt x="286" y="318"/>
                    <a:pt x="286" y="358"/>
                  </a:cubicBezTo>
                  <a:cubicBezTo>
                    <a:pt x="286" y="397"/>
                    <a:pt x="318" y="428"/>
                    <a:pt x="357" y="428"/>
                  </a:cubicBezTo>
                  <a:cubicBezTo>
                    <a:pt x="396" y="428"/>
                    <a:pt x="428" y="397"/>
                    <a:pt x="428" y="358"/>
                  </a:cubicBezTo>
                  <a:cubicBezTo>
                    <a:pt x="428" y="318"/>
                    <a:pt x="396" y="287"/>
                    <a:pt x="357" y="287"/>
                  </a:cubicBezTo>
                  <a:close/>
                  <a:moveTo>
                    <a:pt x="364" y="104"/>
                  </a:moveTo>
                  <a:cubicBezTo>
                    <a:pt x="364" y="7"/>
                    <a:pt x="364" y="7"/>
                    <a:pt x="364" y="7"/>
                  </a:cubicBezTo>
                  <a:cubicBezTo>
                    <a:pt x="364" y="4"/>
                    <a:pt x="361" y="0"/>
                    <a:pt x="357" y="0"/>
                  </a:cubicBezTo>
                  <a:cubicBezTo>
                    <a:pt x="353" y="0"/>
                    <a:pt x="350" y="4"/>
                    <a:pt x="350" y="7"/>
                  </a:cubicBezTo>
                  <a:cubicBezTo>
                    <a:pt x="350" y="104"/>
                    <a:pt x="350" y="104"/>
                    <a:pt x="350" y="104"/>
                  </a:cubicBezTo>
                  <a:cubicBezTo>
                    <a:pt x="350" y="108"/>
                    <a:pt x="353" y="111"/>
                    <a:pt x="357" y="111"/>
                  </a:cubicBezTo>
                  <a:cubicBezTo>
                    <a:pt x="361" y="111"/>
                    <a:pt x="364" y="108"/>
                    <a:pt x="364" y="104"/>
                  </a:cubicBezTo>
                  <a:close/>
                  <a:moveTo>
                    <a:pt x="364" y="708"/>
                  </a:moveTo>
                  <a:cubicBezTo>
                    <a:pt x="364" y="611"/>
                    <a:pt x="364" y="611"/>
                    <a:pt x="364" y="611"/>
                  </a:cubicBezTo>
                  <a:cubicBezTo>
                    <a:pt x="364" y="607"/>
                    <a:pt x="361" y="604"/>
                    <a:pt x="357" y="604"/>
                  </a:cubicBezTo>
                  <a:cubicBezTo>
                    <a:pt x="353" y="604"/>
                    <a:pt x="350" y="607"/>
                    <a:pt x="350" y="611"/>
                  </a:cubicBezTo>
                  <a:cubicBezTo>
                    <a:pt x="350" y="708"/>
                    <a:pt x="350" y="708"/>
                    <a:pt x="350" y="708"/>
                  </a:cubicBezTo>
                  <a:cubicBezTo>
                    <a:pt x="350" y="711"/>
                    <a:pt x="353" y="715"/>
                    <a:pt x="357" y="715"/>
                  </a:cubicBezTo>
                  <a:cubicBezTo>
                    <a:pt x="361" y="715"/>
                    <a:pt x="364" y="711"/>
                    <a:pt x="364" y="708"/>
                  </a:cubicBezTo>
                  <a:close/>
                  <a:moveTo>
                    <a:pt x="714" y="358"/>
                  </a:moveTo>
                  <a:cubicBezTo>
                    <a:pt x="714" y="354"/>
                    <a:pt x="711" y="351"/>
                    <a:pt x="707" y="351"/>
                  </a:cubicBezTo>
                  <a:cubicBezTo>
                    <a:pt x="610" y="351"/>
                    <a:pt x="610" y="351"/>
                    <a:pt x="610" y="351"/>
                  </a:cubicBezTo>
                  <a:cubicBezTo>
                    <a:pt x="606" y="351"/>
                    <a:pt x="603" y="354"/>
                    <a:pt x="603" y="358"/>
                  </a:cubicBezTo>
                  <a:cubicBezTo>
                    <a:pt x="603" y="361"/>
                    <a:pt x="606" y="365"/>
                    <a:pt x="610" y="365"/>
                  </a:cubicBezTo>
                  <a:cubicBezTo>
                    <a:pt x="707" y="365"/>
                    <a:pt x="707" y="365"/>
                    <a:pt x="707" y="365"/>
                  </a:cubicBezTo>
                  <a:cubicBezTo>
                    <a:pt x="711" y="365"/>
                    <a:pt x="714" y="361"/>
                    <a:pt x="714" y="358"/>
                  </a:cubicBezTo>
                  <a:close/>
                  <a:moveTo>
                    <a:pt x="111" y="358"/>
                  </a:moveTo>
                  <a:cubicBezTo>
                    <a:pt x="111" y="354"/>
                    <a:pt x="108" y="351"/>
                    <a:pt x="104" y="351"/>
                  </a:cubicBezTo>
                  <a:cubicBezTo>
                    <a:pt x="7" y="351"/>
                    <a:pt x="7" y="351"/>
                    <a:pt x="7" y="351"/>
                  </a:cubicBezTo>
                  <a:cubicBezTo>
                    <a:pt x="3" y="351"/>
                    <a:pt x="0" y="354"/>
                    <a:pt x="0" y="358"/>
                  </a:cubicBezTo>
                  <a:cubicBezTo>
                    <a:pt x="0" y="361"/>
                    <a:pt x="3" y="365"/>
                    <a:pt x="7" y="365"/>
                  </a:cubicBezTo>
                  <a:cubicBezTo>
                    <a:pt x="104" y="365"/>
                    <a:pt x="104" y="365"/>
                    <a:pt x="104" y="365"/>
                  </a:cubicBezTo>
                  <a:cubicBezTo>
                    <a:pt x="108" y="365"/>
                    <a:pt x="111" y="361"/>
                    <a:pt x="111" y="358"/>
                  </a:cubicBezTo>
                  <a:close/>
                  <a:moveTo>
                    <a:pt x="364" y="279"/>
                  </a:moveTo>
                  <a:cubicBezTo>
                    <a:pt x="364" y="249"/>
                    <a:pt x="364" y="249"/>
                    <a:pt x="364" y="249"/>
                  </a:cubicBezTo>
                  <a:cubicBezTo>
                    <a:pt x="364" y="245"/>
                    <a:pt x="361" y="242"/>
                    <a:pt x="357" y="242"/>
                  </a:cubicBezTo>
                  <a:cubicBezTo>
                    <a:pt x="353" y="242"/>
                    <a:pt x="350" y="245"/>
                    <a:pt x="350" y="249"/>
                  </a:cubicBezTo>
                  <a:cubicBezTo>
                    <a:pt x="350" y="279"/>
                    <a:pt x="350" y="279"/>
                    <a:pt x="350" y="279"/>
                  </a:cubicBezTo>
                  <a:cubicBezTo>
                    <a:pt x="350" y="283"/>
                    <a:pt x="353" y="286"/>
                    <a:pt x="357" y="286"/>
                  </a:cubicBezTo>
                  <a:cubicBezTo>
                    <a:pt x="361" y="286"/>
                    <a:pt x="364" y="283"/>
                    <a:pt x="364" y="279"/>
                  </a:cubicBezTo>
                  <a:close/>
                  <a:moveTo>
                    <a:pt x="364" y="466"/>
                  </a:moveTo>
                  <a:cubicBezTo>
                    <a:pt x="364" y="436"/>
                    <a:pt x="364" y="436"/>
                    <a:pt x="364" y="436"/>
                  </a:cubicBezTo>
                  <a:cubicBezTo>
                    <a:pt x="364" y="432"/>
                    <a:pt x="361" y="429"/>
                    <a:pt x="357" y="429"/>
                  </a:cubicBezTo>
                  <a:cubicBezTo>
                    <a:pt x="353" y="429"/>
                    <a:pt x="350" y="432"/>
                    <a:pt x="350" y="436"/>
                  </a:cubicBezTo>
                  <a:cubicBezTo>
                    <a:pt x="350" y="466"/>
                    <a:pt x="350" y="466"/>
                    <a:pt x="350" y="466"/>
                  </a:cubicBezTo>
                  <a:cubicBezTo>
                    <a:pt x="350" y="470"/>
                    <a:pt x="353" y="473"/>
                    <a:pt x="357" y="473"/>
                  </a:cubicBezTo>
                  <a:cubicBezTo>
                    <a:pt x="361" y="473"/>
                    <a:pt x="364" y="470"/>
                    <a:pt x="364" y="466"/>
                  </a:cubicBezTo>
                  <a:close/>
                  <a:moveTo>
                    <a:pt x="473" y="358"/>
                  </a:moveTo>
                  <a:cubicBezTo>
                    <a:pt x="473" y="354"/>
                    <a:pt x="470" y="351"/>
                    <a:pt x="466" y="351"/>
                  </a:cubicBezTo>
                  <a:cubicBezTo>
                    <a:pt x="436" y="351"/>
                    <a:pt x="436" y="351"/>
                    <a:pt x="436" y="351"/>
                  </a:cubicBezTo>
                  <a:cubicBezTo>
                    <a:pt x="432" y="351"/>
                    <a:pt x="429" y="354"/>
                    <a:pt x="429" y="358"/>
                  </a:cubicBezTo>
                  <a:cubicBezTo>
                    <a:pt x="429" y="361"/>
                    <a:pt x="432" y="365"/>
                    <a:pt x="436" y="365"/>
                  </a:cubicBezTo>
                  <a:cubicBezTo>
                    <a:pt x="466" y="365"/>
                    <a:pt x="466" y="365"/>
                    <a:pt x="466" y="365"/>
                  </a:cubicBezTo>
                  <a:cubicBezTo>
                    <a:pt x="470" y="365"/>
                    <a:pt x="473" y="361"/>
                    <a:pt x="473" y="358"/>
                  </a:cubicBezTo>
                  <a:close/>
                  <a:moveTo>
                    <a:pt x="286" y="358"/>
                  </a:moveTo>
                  <a:cubicBezTo>
                    <a:pt x="286" y="354"/>
                    <a:pt x="282" y="351"/>
                    <a:pt x="279" y="351"/>
                  </a:cubicBezTo>
                  <a:cubicBezTo>
                    <a:pt x="249" y="351"/>
                    <a:pt x="249" y="351"/>
                    <a:pt x="249" y="351"/>
                  </a:cubicBezTo>
                  <a:cubicBezTo>
                    <a:pt x="245" y="351"/>
                    <a:pt x="242" y="354"/>
                    <a:pt x="242" y="358"/>
                  </a:cubicBezTo>
                  <a:cubicBezTo>
                    <a:pt x="242" y="361"/>
                    <a:pt x="245" y="365"/>
                    <a:pt x="249" y="365"/>
                  </a:cubicBezTo>
                  <a:cubicBezTo>
                    <a:pt x="279" y="365"/>
                    <a:pt x="279" y="365"/>
                    <a:pt x="279" y="365"/>
                  </a:cubicBezTo>
                  <a:cubicBezTo>
                    <a:pt x="282" y="365"/>
                    <a:pt x="286" y="361"/>
                    <a:pt x="286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94372" y="1639971"/>
            <a:ext cx="320197" cy="275376"/>
            <a:chOff x="151990" y="1375424"/>
            <a:chExt cx="320197" cy="27537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51990" y="1375424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31" name="Freeform 98"/>
            <p:cNvSpPr>
              <a:spLocks noEditPoints="1"/>
            </p:cNvSpPr>
            <p:nvPr/>
          </p:nvSpPr>
          <p:spPr bwMode="auto">
            <a:xfrm>
              <a:off x="188017" y="1411432"/>
              <a:ext cx="227256" cy="196697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03850" y="860909"/>
            <a:ext cx="320197" cy="275376"/>
            <a:chOff x="139227" y="1865668"/>
            <a:chExt cx="320197" cy="275376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39227" y="1865668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36" name="Freeform 123"/>
            <p:cNvSpPr>
              <a:spLocks noEditPoints="1"/>
            </p:cNvSpPr>
            <p:nvPr/>
          </p:nvSpPr>
          <p:spPr bwMode="auto">
            <a:xfrm>
              <a:off x="171777" y="1907951"/>
              <a:ext cx="224157" cy="182295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0922" y="2341078"/>
            <a:ext cx="320197" cy="275376"/>
            <a:chOff x="144952" y="2751503"/>
            <a:chExt cx="320197" cy="275376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44952" y="2751503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186863" y="2784728"/>
              <a:ext cx="233268" cy="168052"/>
              <a:chOff x="106498" y="1660238"/>
              <a:chExt cx="184763" cy="153786"/>
            </a:xfrm>
          </p:grpSpPr>
          <p:sp>
            <p:nvSpPr>
              <p:cNvPr id="43" name="Freeform 12"/>
              <p:cNvSpPr>
                <a:spLocks/>
              </p:cNvSpPr>
              <p:nvPr/>
            </p:nvSpPr>
            <p:spPr bwMode="auto">
              <a:xfrm>
                <a:off x="106498" y="1660238"/>
                <a:ext cx="124635" cy="153786"/>
              </a:xfrm>
              <a:custGeom>
                <a:avLst/>
                <a:gdLst>
                  <a:gd name="T0" fmla="*/ 8 w 150"/>
                  <a:gd name="T1" fmla="*/ 145 h 145"/>
                  <a:gd name="T2" fmla="*/ 19 w 150"/>
                  <a:gd name="T3" fmla="*/ 119 h 145"/>
                  <a:gd name="T4" fmla="*/ 57 w 150"/>
                  <a:gd name="T5" fmla="*/ 86 h 145"/>
                  <a:gd name="T6" fmla="*/ 38 w 150"/>
                  <a:gd name="T7" fmla="*/ 46 h 145"/>
                  <a:gd name="T8" fmla="*/ 77 w 150"/>
                  <a:gd name="T9" fmla="*/ 0 h 145"/>
                  <a:gd name="T10" fmla="*/ 114 w 150"/>
                  <a:gd name="T11" fmla="*/ 50 h 145"/>
                  <a:gd name="T12" fmla="*/ 96 w 150"/>
                  <a:gd name="T13" fmla="*/ 87 h 145"/>
                  <a:gd name="T14" fmla="*/ 136 w 150"/>
                  <a:gd name="T15" fmla="*/ 117 h 145"/>
                  <a:gd name="T16" fmla="*/ 150 w 150"/>
                  <a:gd name="T17" fmla="*/ 145 h 145"/>
                  <a:gd name="T18" fmla="*/ 8 w 150"/>
                  <a:gd name="T1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45">
                    <a:moveTo>
                      <a:pt x="8" y="145"/>
                    </a:moveTo>
                    <a:cubicBezTo>
                      <a:pt x="8" y="145"/>
                      <a:pt x="0" y="125"/>
                      <a:pt x="19" y="119"/>
                    </a:cubicBezTo>
                    <a:cubicBezTo>
                      <a:pt x="38" y="113"/>
                      <a:pt x="57" y="107"/>
                      <a:pt x="57" y="86"/>
                    </a:cubicBezTo>
                    <a:cubicBezTo>
                      <a:pt x="57" y="86"/>
                      <a:pt x="38" y="78"/>
                      <a:pt x="38" y="46"/>
                    </a:cubicBezTo>
                    <a:cubicBezTo>
                      <a:pt x="38" y="17"/>
                      <a:pt x="53" y="0"/>
                      <a:pt x="77" y="0"/>
                    </a:cubicBezTo>
                    <a:cubicBezTo>
                      <a:pt x="100" y="0"/>
                      <a:pt x="114" y="19"/>
                      <a:pt x="114" y="50"/>
                    </a:cubicBezTo>
                    <a:cubicBezTo>
                      <a:pt x="114" y="50"/>
                      <a:pt x="109" y="80"/>
                      <a:pt x="96" y="87"/>
                    </a:cubicBezTo>
                    <a:cubicBezTo>
                      <a:pt x="96" y="92"/>
                      <a:pt x="93" y="111"/>
                      <a:pt x="136" y="117"/>
                    </a:cubicBezTo>
                    <a:cubicBezTo>
                      <a:pt x="149" y="119"/>
                      <a:pt x="150" y="132"/>
                      <a:pt x="150" y="145"/>
                    </a:cubicBezTo>
                    <a:lnTo>
                      <a:pt x="8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3"/>
              <p:cNvSpPr>
                <a:spLocks/>
              </p:cNvSpPr>
              <p:nvPr/>
            </p:nvSpPr>
            <p:spPr bwMode="auto">
              <a:xfrm>
                <a:off x="210764" y="1689384"/>
                <a:ext cx="80497" cy="124640"/>
              </a:xfrm>
              <a:custGeom>
                <a:avLst/>
                <a:gdLst>
                  <a:gd name="T0" fmla="*/ 29 w 96"/>
                  <a:gd name="T1" fmla="*/ 125 h 125"/>
                  <a:gd name="T2" fmla="*/ 96 w 96"/>
                  <a:gd name="T3" fmla="*/ 125 h 125"/>
                  <a:gd name="T4" fmla="*/ 85 w 96"/>
                  <a:gd name="T5" fmla="*/ 101 h 125"/>
                  <a:gd name="T6" fmla="*/ 50 w 96"/>
                  <a:gd name="T7" fmla="*/ 75 h 125"/>
                  <a:gd name="T8" fmla="*/ 66 w 96"/>
                  <a:gd name="T9" fmla="*/ 42 h 125"/>
                  <a:gd name="T10" fmla="*/ 33 w 96"/>
                  <a:gd name="T11" fmla="*/ 0 h 125"/>
                  <a:gd name="T12" fmla="*/ 0 w 96"/>
                  <a:gd name="T13" fmla="*/ 39 h 125"/>
                  <a:gd name="T14" fmla="*/ 16 w 96"/>
                  <a:gd name="T15" fmla="*/ 74 h 125"/>
                  <a:gd name="T16" fmla="*/ 9 w 96"/>
                  <a:gd name="T17" fmla="*/ 89 h 125"/>
                  <a:gd name="T18" fmla="*/ 27 w 96"/>
                  <a:gd name="T19" fmla="*/ 104 h 125"/>
                  <a:gd name="T20" fmla="*/ 29 w 96"/>
                  <a:gd name="T2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25">
                    <a:moveTo>
                      <a:pt x="29" y="125"/>
                    </a:moveTo>
                    <a:cubicBezTo>
                      <a:pt x="96" y="125"/>
                      <a:pt x="96" y="125"/>
                      <a:pt x="96" y="125"/>
                    </a:cubicBezTo>
                    <a:cubicBezTo>
                      <a:pt x="96" y="113"/>
                      <a:pt x="96" y="102"/>
                      <a:pt x="85" y="101"/>
                    </a:cubicBezTo>
                    <a:cubicBezTo>
                      <a:pt x="48" y="95"/>
                      <a:pt x="51" y="79"/>
                      <a:pt x="50" y="75"/>
                    </a:cubicBezTo>
                    <a:cubicBezTo>
                      <a:pt x="61" y="68"/>
                      <a:pt x="66" y="42"/>
                      <a:pt x="66" y="42"/>
                    </a:cubicBezTo>
                    <a:cubicBezTo>
                      <a:pt x="66" y="16"/>
                      <a:pt x="54" y="0"/>
                      <a:pt x="33" y="0"/>
                    </a:cubicBezTo>
                    <a:cubicBezTo>
                      <a:pt x="13" y="0"/>
                      <a:pt x="0" y="14"/>
                      <a:pt x="0" y="39"/>
                    </a:cubicBezTo>
                    <a:cubicBezTo>
                      <a:pt x="0" y="66"/>
                      <a:pt x="16" y="74"/>
                      <a:pt x="16" y="74"/>
                    </a:cubicBezTo>
                    <a:cubicBezTo>
                      <a:pt x="16" y="82"/>
                      <a:pt x="13" y="87"/>
                      <a:pt x="9" y="89"/>
                    </a:cubicBezTo>
                    <a:cubicBezTo>
                      <a:pt x="9" y="89"/>
                      <a:pt x="23" y="92"/>
                      <a:pt x="27" y="104"/>
                    </a:cubicBezTo>
                    <a:cubicBezTo>
                      <a:pt x="30" y="113"/>
                      <a:pt x="29" y="125"/>
                      <a:pt x="29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1" name="Группа 60"/>
          <p:cNvGrpSpPr/>
          <p:nvPr/>
        </p:nvGrpSpPr>
        <p:grpSpPr>
          <a:xfrm>
            <a:off x="58370" y="3039616"/>
            <a:ext cx="342749" cy="329962"/>
            <a:chOff x="132557" y="2285583"/>
            <a:chExt cx="359605" cy="335305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63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45" name="Table 2"/>
          <p:cNvGraphicFramePr>
            <a:graphicFrameLocks noGrp="1"/>
          </p:cNvGraphicFramePr>
          <p:nvPr>
            <p:extLst/>
          </p:nvPr>
        </p:nvGraphicFramePr>
        <p:xfrm>
          <a:off x="3322248" y="4258893"/>
          <a:ext cx="8093052" cy="2394803"/>
        </p:xfrm>
        <a:graphic>
          <a:graphicData uri="http://schemas.openxmlformats.org/drawingml/2006/table">
            <a:tbl>
              <a:tblPr firstRow="1" lastRow="1" bandRow="1">
                <a:tableStyleId>{21E4AEA4-8DFA-4A89-87EB-49C32662AFE0}</a:tableStyleId>
              </a:tblPr>
              <a:tblGrid>
                <a:gridCol w="1331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9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42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6662">
                  <a:extLst>
                    <a:ext uri="{9D8B030D-6E8A-4147-A177-3AD203B41FA5}">
                      <a16:colId xmlns:a16="http://schemas.microsoft.com/office/drawing/2014/main" val="1548543413"/>
                    </a:ext>
                  </a:extLst>
                </a:gridCol>
                <a:gridCol w="1264551">
                  <a:extLst>
                    <a:ext uri="{9D8B030D-6E8A-4147-A177-3AD203B41FA5}">
                      <a16:colId xmlns:a16="http://schemas.microsoft.com/office/drawing/2014/main" val="3446701092"/>
                    </a:ext>
                  </a:extLst>
                </a:gridCol>
              </a:tblGrid>
              <a:tr h="4793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</a:rPr>
                        <a:t>2020</a:t>
                      </a:r>
                    </a:p>
                    <a:p>
                      <a:pPr algn="ctr"/>
                      <a:endParaRPr lang="en-US" sz="14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</a:rPr>
                        <a:t>2021</a:t>
                      </a:r>
                      <a:endParaRPr lang="en-US" sz="14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</a:rPr>
                        <a:t>2022</a:t>
                      </a:r>
                      <a:endParaRPr lang="en-US" sz="14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4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2024</a:t>
                      </a:r>
                      <a:endParaRPr lang="en-US" sz="1400" b="1" kern="1200" dirty="0" smtClean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2025</a:t>
                      </a:r>
                      <a:endParaRPr lang="en-US" sz="1400" b="1" kern="1200" dirty="0" smtClean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255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407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981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2F55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2F55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3358851" y="4771777"/>
            <a:ext cx="1282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Анализ критичности, оценка </a:t>
            </a:r>
            <a:r>
              <a:rPr lang="ru-RU" sz="800" b="1" dirty="0">
                <a:solidFill>
                  <a:srgbClr val="2F5597"/>
                </a:solidFill>
                <a:latin typeface="Century Gothic" panose="020B0502020202020204" pitchFamily="34" charset="0"/>
              </a:rPr>
              <a:t>финансовых </a:t>
            </a:r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рисков</a:t>
            </a:r>
            <a:endParaRPr lang="ru-RU" sz="700" dirty="0">
              <a:solidFill>
                <a:srgbClr val="2F5597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251423" y="4771777"/>
            <a:ext cx="79743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Договор на проект</a:t>
            </a:r>
            <a:endParaRPr lang="ru-RU" sz="800" b="1" dirty="0">
              <a:solidFill>
                <a:srgbClr val="2F559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7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08.10.2021</a:t>
            </a:r>
            <a:endParaRPr lang="ru-RU" sz="800" dirty="0">
              <a:solidFill>
                <a:srgbClr val="2F5597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4553867" y="4778688"/>
            <a:ext cx="81715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Одобрение ИК </a:t>
            </a:r>
            <a:r>
              <a:rPr lang="ru-RU" sz="800" b="1" dirty="0">
                <a:solidFill>
                  <a:srgbClr val="2F5597"/>
                </a:solidFill>
                <a:latin typeface="Century Gothic" panose="020B0502020202020204" pitchFamily="34" charset="0"/>
              </a:rPr>
              <a:t>КМГ</a:t>
            </a:r>
          </a:p>
          <a:p>
            <a:pPr algn="ctr"/>
            <a:r>
              <a:rPr lang="ru-RU" sz="7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21.07.2021</a:t>
            </a:r>
            <a:endParaRPr lang="ru-RU" sz="800" dirty="0">
              <a:solidFill>
                <a:srgbClr val="2F55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>
            <a:off x="5195065" y="5188519"/>
            <a:ext cx="983" cy="425474"/>
          </a:xfrm>
          <a:prstGeom prst="line">
            <a:avLst/>
          </a:prstGeom>
          <a:ln w="127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Прямоугольник 119"/>
          <p:cNvSpPr/>
          <p:nvPr/>
        </p:nvSpPr>
        <p:spPr>
          <a:xfrm>
            <a:off x="6258431" y="4771777"/>
            <a:ext cx="91290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2F5597"/>
                </a:solidFill>
                <a:latin typeface="Century Gothic" panose="020B0502020202020204" pitchFamily="34" charset="0"/>
              </a:rPr>
              <a:t>Разработка</a:t>
            </a:r>
          </a:p>
          <a:p>
            <a:pPr algn="ctr"/>
            <a:r>
              <a:rPr lang="ru-RU" sz="800" b="1" dirty="0">
                <a:solidFill>
                  <a:srgbClr val="2F5597"/>
                </a:solidFill>
                <a:latin typeface="Century Gothic" panose="020B0502020202020204" pitchFamily="34" charset="0"/>
              </a:rPr>
              <a:t>РП – </a:t>
            </a:r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100%</a:t>
            </a:r>
            <a:endParaRPr lang="ru-RU" sz="800" b="1" dirty="0">
              <a:solidFill>
                <a:srgbClr val="2F559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7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декабрь </a:t>
            </a:r>
            <a:r>
              <a:rPr lang="ru-RU" sz="700" dirty="0">
                <a:solidFill>
                  <a:srgbClr val="2F5597"/>
                </a:solidFill>
                <a:latin typeface="Century Gothic" panose="020B0502020202020204" pitchFamily="34" charset="0"/>
              </a:rPr>
              <a:t>2022</a:t>
            </a:r>
          </a:p>
        </p:txBody>
      </p:sp>
      <p:sp>
        <p:nvSpPr>
          <p:cNvPr id="121" name="Правая фигурная скобка 120"/>
          <p:cNvSpPr/>
          <p:nvPr/>
        </p:nvSpPr>
        <p:spPr>
          <a:xfrm rot="5400000" flipH="1">
            <a:off x="6200138" y="4447687"/>
            <a:ext cx="303889" cy="1785553"/>
          </a:xfrm>
          <a:prstGeom prst="rightBrace">
            <a:avLst>
              <a:gd name="adj1" fmla="val 56111"/>
              <a:gd name="adj2" fmla="val 50086"/>
            </a:avLst>
          </a:prstGeom>
          <a:ln w="12700">
            <a:solidFill>
              <a:srgbClr val="2F559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авая фигурная скобка 135"/>
          <p:cNvSpPr/>
          <p:nvPr/>
        </p:nvSpPr>
        <p:spPr>
          <a:xfrm rot="5400000" flipH="1">
            <a:off x="9481597" y="3574632"/>
            <a:ext cx="296730" cy="3505810"/>
          </a:xfrm>
          <a:prstGeom prst="rightBrace">
            <a:avLst>
              <a:gd name="adj1" fmla="val 56111"/>
              <a:gd name="adj2" fmla="val 49888"/>
            </a:avLst>
          </a:prstGeom>
          <a:ln w="12700">
            <a:solidFill>
              <a:srgbClr val="2F559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/>
          <p:cNvSpPr/>
          <p:nvPr/>
        </p:nvSpPr>
        <p:spPr>
          <a:xfrm>
            <a:off x="8891937" y="4804011"/>
            <a:ext cx="14240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Реализация проекта</a:t>
            </a:r>
            <a:endParaRPr lang="ru-RU" sz="800" b="1" dirty="0">
              <a:solidFill>
                <a:srgbClr val="2F559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7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31.12.2025</a:t>
            </a:r>
            <a:endParaRPr lang="ru-RU" sz="700" dirty="0">
              <a:solidFill>
                <a:srgbClr val="2F55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4" name="Прямая соединительная линия 143"/>
          <p:cNvCxnSpPr/>
          <p:nvPr/>
        </p:nvCxnSpPr>
        <p:spPr>
          <a:xfrm flipH="1">
            <a:off x="5444098" y="5177278"/>
            <a:ext cx="2305" cy="440602"/>
          </a:xfrm>
          <a:prstGeom prst="line">
            <a:avLst/>
          </a:prstGeom>
          <a:ln w="127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ight Arrow 15"/>
          <p:cNvSpPr/>
          <p:nvPr/>
        </p:nvSpPr>
        <p:spPr>
          <a:xfrm>
            <a:off x="3322248" y="5363509"/>
            <a:ext cx="7676636" cy="841829"/>
          </a:xfrm>
          <a:prstGeom prst="rightArrow">
            <a:avLst>
              <a:gd name="adj1" fmla="val 50000"/>
              <a:gd name="adj2" fmla="val 47414"/>
            </a:avLst>
          </a:prstGeom>
          <a:solidFill>
            <a:srgbClr val="1298C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9258" y="6524679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19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368774" y="4771777"/>
            <a:ext cx="88166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Договор</a:t>
            </a:r>
          </a:p>
          <a:p>
            <a:pPr algn="ctr"/>
            <a:r>
              <a:rPr lang="ru-RU" sz="800" b="1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на СМР </a:t>
            </a:r>
            <a:r>
              <a:rPr lang="ru-RU" sz="700" dirty="0" smtClean="0">
                <a:solidFill>
                  <a:srgbClr val="2F5597"/>
                </a:solidFill>
                <a:latin typeface="Century Gothic" panose="020B0502020202020204" pitchFamily="34" charset="0"/>
              </a:rPr>
              <a:t>06.06.23</a:t>
            </a:r>
            <a:endParaRPr lang="ru-RU" sz="700" dirty="0">
              <a:solidFill>
                <a:srgbClr val="2F55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7877057" y="5177648"/>
            <a:ext cx="0" cy="413766"/>
          </a:xfrm>
          <a:prstGeom prst="line">
            <a:avLst/>
          </a:prstGeom>
          <a:ln w="127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Группа 84"/>
          <p:cNvGrpSpPr/>
          <p:nvPr/>
        </p:nvGrpSpPr>
        <p:grpSpPr>
          <a:xfrm>
            <a:off x="77656" y="2698158"/>
            <a:ext cx="320197" cy="275376"/>
            <a:chOff x="144952" y="2751503"/>
            <a:chExt cx="320197" cy="275376"/>
          </a:xfrm>
        </p:grpSpPr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44952" y="2751503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87" name="Группа 86"/>
            <p:cNvGrpSpPr/>
            <p:nvPr/>
          </p:nvGrpSpPr>
          <p:grpSpPr>
            <a:xfrm>
              <a:off x="186863" y="2784728"/>
              <a:ext cx="233268" cy="168052"/>
              <a:chOff x="106498" y="1660238"/>
              <a:chExt cx="184763" cy="153786"/>
            </a:xfrm>
          </p:grpSpPr>
          <p:sp>
            <p:nvSpPr>
              <p:cNvPr id="88" name="Freeform 12"/>
              <p:cNvSpPr>
                <a:spLocks/>
              </p:cNvSpPr>
              <p:nvPr/>
            </p:nvSpPr>
            <p:spPr bwMode="auto">
              <a:xfrm>
                <a:off x="106498" y="1660238"/>
                <a:ext cx="124635" cy="153786"/>
              </a:xfrm>
              <a:custGeom>
                <a:avLst/>
                <a:gdLst>
                  <a:gd name="T0" fmla="*/ 8 w 150"/>
                  <a:gd name="T1" fmla="*/ 145 h 145"/>
                  <a:gd name="T2" fmla="*/ 19 w 150"/>
                  <a:gd name="T3" fmla="*/ 119 h 145"/>
                  <a:gd name="T4" fmla="*/ 57 w 150"/>
                  <a:gd name="T5" fmla="*/ 86 h 145"/>
                  <a:gd name="T6" fmla="*/ 38 w 150"/>
                  <a:gd name="T7" fmla="*/ 46 h 145"/>
                  <a:gd name="T8" fmla="*/ 77 w 150"/>
                  <a:gd name="T9" fmla="*/ 0 h 145"/>
                  <a:gd name="T10" fmla="*/ 114 w 150"/>
                  <a:gd name="T11" fmla="*/ 50 h 145"/>
                  <a:gd name="T12" fmla="*/ 96 w 150"/>
                  <a:gd name="T13" fmla="*/ 87 h 145"/>
                  <a:gd name="T14" fmla="*/ 136 w 150"/>
                  <a:gd name="T15" fmla="*/ 117 h 145"/>
                  <a:gd name="T16" fmla="*/ 150 w 150"/>
                  <a:gd name="T17" fmla="*/ 145 h 145"/>
                  <a:gd name="T18" fmla="*/ 8 w 150"/>
                  <a:gd name="T1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45">
                    <a:moveTo>
                      <a:pt x="8" y="145"/>
                    </a:moveTo>
                    <a:cubicBezTo>
                      <a:pt x="8" y="145"/>
                      <a:pt x="0" y="125"/>
                      <a:pt x="19" y="119"/>
                    </a:cubicBezTo>
                    <a:cubicBezTo>
                      <a:pt x="38" y="113"/>
                      <a:pt x="57" y="107"/>
                      <a:pt x="57" y="86"/>
                    </a:cubicBezTo>
                    <a:cubicBezTo>
                      <a:pt x="57" y="86"/>
                      <a:pt x="38" y="78"/>
                      <a:pt x="38" y="46"/>
                    </a:cubicBezTo>
                    <a:cubicBezTo>
                      <a:pt x="38" y="17"/>
                      <a:pt x="53" y="0"/>
                      <a:pt x="77" y="0"/>
                    </a:cubicBezTo>
                    <a:cubicBezTo>
                      <a:pt x="100" y="0"/>
                      <a:pt x="114" y="19"/>
                      <a:pt x="114" y="50"/>
                    </a:cubicBezTo>
                    <a:cubicBezTo>
                      <a:pt x="114" y="50"/>
                      <a:pt x="109" y="80"/>
                      <a:pt x="96" y="87"/>
                    </a:cubicBezTo>
                    <a:cubicBezTo>
                      <a:pt x="96" y="92"/>
                      <a:pt x="93" y="111"/>
                      <a:pt x="136" y="117"/>
                    </a:cubicBezTo>
                    <a:cubicBezTo>
                      <a:pt x="149" y="119"/>
                      <a:pt x="150" y="132"/>
                      <a:pt x="150" y="145"/>
                    </a:cubicBezTo>
                    <a:lnTo>
                      <a:pt x="8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3"/>
              <p:cNvSpPr>
                <a:spLocks/>
              </p:cNvSpPr>
              <p:nvPr/>
            </p:nvSpPr>
            <p:spPr bwMode="auto">
              <a:xfrm>
                <a:off x="210764" y="1689384"/>
                <a:ext cx="80497" cy="124640"/>
              </a:xfrm>
              <a:custGeom>
                <a:avLst/>
                <a:gdLst>
                  <a:gd name="T0" fmla="*/ 29 w 96"/>
                  <a:gd name="T1" fmla="*/ 125 h 125"/>
                  <a:gd name="T2" fmla="*/ 96 w 96"/>
                  <a:gd name="T3" fmla="*/ 125 h 125"/>
                  <a:gd name="T4" fmla="*/ 85 w 96"/>
                  <a:gd name="T5" fmla="*/ 101 h 125"/>
                  <a:gd name="T6" fmla="*/ 50 w 96"/>
                  <a:gd name="T7" fmla="*/ 75 h 125"/>
                  <a:gd name="T8" fmla="*/ 66 w 96"/>
                  <a:gd name="T9" fmla="*/ 42 h 125"/>
                  <a:gd name="T10" fmla="*/ 33 w 96"/>
                  <a:gd name="T11" fmla="*/ 0 h 125"/>
                  <a:gd name="T12" fmla="*/ 0 w 96"/>
                  <a:gd name="T13" fmla="*/ 39 h 125"/>
                  <a:gd name="T14" fmla="*/ 16 w 96"/>
                  <a:gd name="T15" fmla="*/ 74 h 125"/>
                  <a:gd name="T16" fmla="*/ 9 w 96"/>
                  <a:gd name="T17" fmla="*/ 89 h 125"/>
                  <a:gd name="T18" fmla="*/ 27 w 96"/>
                  <a:gd name="T19" fmla="*/ 104 h 125"/>
                  <a:gd name="T20" fmla="*/ 29 w 96"/>
                  <a:gd name="T2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25">
                    <a:moveTo>
                      <a:pt x="29" y="125"/>
                    </a:moveTo>
                    <a:cubicBezTo>
                      <a:pt x="96" y="125"/>
                      <a:pt x="96" y="125"/>
                      <a:pt x="96" y="125"/>
                    </a:cubicBezTo>
                    <a:cubicBezTo>
                      <a:pt x="96" y="113"/>
                      <a:pt x="96" y="102"/>
                      <a:pt x="85" y="101"/>
                    </a:cubicBezTo>
                    <a:cubicBezTo>
                      <a:pt x="48" y="95"/>
                      <a:pt x="51" y="79"/>
                      <a:pt x="50" y="75"/>
                    </a:cubicBezTo>
                    <a:cubicBezTo>
                      <a:pt x="61" y="68"/>
                      <a:pt x="66" y="42"/>
                      <a:pt x="66" y="42"/>
                    </a:cubicBezTo>
                    <a:cubicBezTo>
                      <a:pt x="66" y="16"/>
                      <a:pt x="54" y="0"/>
                      <a:pt x="33" y="0"/>
                    </a:cubicBezTo>
                    <a:cubicBezTo>
                      <a:pt x="13" y="0"/>
                      <a:pt x="0" y="14"/>
                      <a:pt x="0" y="39"/>
                    </a:cubicBezTo>
                    <a:cubicBezTo>
                      <a:pt x="0" y="66"/>
                      <a:pt x="16" y="74"/>
                      <a:pt x="16" y="74"/>
                    </a:cubicBezTo>
                    <a:cubicBezTo>
                      <a:pt x="16" y="82"/>
                      <a:pt x="13" y="87"/>
                      <a:pt x="9" y="89"/>
                    </a:cubicBezTo>
                    <a:cubicBezTo>
                      <a:pt x="9" y="89"/>
                      <a:pt x="23" y="92"/>
                      <a:pt x="27" y="104"/>
                    </a:cubicBezTo>
                    <a:cubicBezTo>
                      <a:pt x="30" y="113"/>
                      <a:pt x="29" y="125"/>
                      <a:pt x="29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3" name="Группа 92"/>
          <p:cNvGrpSpPr/>
          <p:nvPr/>
        </p:nvGrpSpPr>
        <p:grpSpPr>
          <a:xfrm>
            <a:off x="94370" y="1997051"/>
            <a:ext cx="320197" cy="275376"/>
            <a:chOff x="139227" y="1865668"/>
            <a:chExt cx="320197" cy="275376"/>
          </a:xfrm>
        </p:grpSpPr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39227" y="1865668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95" name="Freeform 123"/>
            <p:cNvSpPr>
              <a:spLocks noEditPoints="1"/>
            </p:cNvSpPr>
            <p:nvPr/>
          </p:nvSpPr>
          <p:spPr bwMode="auto">
            <a:xfrm>
              <a:off x="171777" y="1907951"/>
              <a:ext cx="224157" cy="182295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322248" y="5574613"/>
            <a:ext cx="5504943" cy="41224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4357535" y="5627815"/>
            <a:ext cx="14771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реализовано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9495637" y="5618250"/>
            <a:ext cx="8319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план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6994970" y="6366915"/>
            <a:ext cx="175368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статус проекта</a:t>
            </a:r>
          </a:p>
        </p:txBody>
      </p:sp>
      <p:sp>
        <p:nvSpPr>
          <p:cNvPr id="20" name="5-конечная звезда 19"/>
          <p:cNvSpPr/>
          <p:nvPr/>
        </p:nvSpPr>
        <p:spPr>
          <a:xfrm>
            <a:off x="8748652" y="6305092"/>
            <a:ext cx="384235" cy="3580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6" name="Picture 2" descr="Компьютерные иконки инкапсулированные PostScript, финишная черта, Разное,  флаг png | PNGEg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4" r="27660"/>
          <a:stretch/>
        </p:blipFill>
        <p:spPr bwMode="auto">
          <a:xfrm>
            <a:off x="10998884" y="5527898"/>
            <a:ext cx="398282" cy="50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4" descr="L'homme Va à Une Réunion D'affaires, Pense à L'argent Et Profite Fond Blanc  Silhouette Clips Vidéos - Vidéo du tony, entreprise: 1027292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2" r="33200"/>
          <a:stretch/>
        </p:blipFill>
        <p:spPr bwMode="auto">
          <a:xfrm>
            <a:off x="8767289" y="5584096"/>
            <a:ext cx="249297" cy="3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4724" r="15506" b="4408"/>
          <a:stretch/>
        </p:blipFill>
        <p:spPr>
          <a:xfrm>
            <a:off x="4553867" y="857460"/>
            <a:ext cx="3964901" cy="3271366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397853" y="3834302"/>
            <a:ext cx="269798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СТАТУС ПРОЕКТА: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Ø"/>
              <a:defRPr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Разработка проекта производства работ</a:t>
            </a:r>
          </a:p>
          <a:p>
            <a:pPr marL="171450" lvl="0" indent="-171450">
              <a:buFont typeface="Wingdings" panose="05000000000000000000" pitchFamily="2" charset="2"/>
              <a:buChar char="Ø"/>
              <a:defRPr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Разработка детального графика СМР – демонтаж старых фундаментов</a:t>
            </a:r>
          </a:p>
          <a:p>
            <a:pPr marL="171450" lvl="0" indent="-171450">
              <a:buFont typeface="Wingdings" panose="05000000000000000000" pitchFamily="2" charset="2"/>
              <a:buChar char="Ø"/>
              <a:defRPr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Подготовка перечня подготовительных работ (энергетика, КИП) до капитального ремонта завода</a:t>
            </a:r>
          </a:p>
          <a:p>
            <a:pPr marL="171450" lvl="0" indent="-171450">
              <a:buFont typeface="Wingdings" panose="05000000000000000000" pitchFamily="2" charset="2"/>
              <a:buChar char="Ø"/>
              <a:defRPr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Подготовка к необходимым врезкам в трубопроводы в период капитального ремонта завода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5-конечная звезда 81"/>
          <p:cNvSpPr/>
          <p:nvPr/>
        </p:nvSpPr>
        <p:spPr>
          <a:xfrm>
            <a:off x="2632689" y="3900806"/>
            <a:ext cx="384235" cy="3580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8458115" y="1012782"/>
            <a:ext cx="363220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17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.01.2024 Техническое совещание 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 ТОО «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AVC Production</a:t>
            </a:r>
            <a:r>
              <a:rPr lang="en-US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»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, ТОО «ИНЖЕНЕРНАЯ ФИРМА MG ENGINEERING», ТОО «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Q-Inspection</a:t>
            </a:r>
            <a:r>
              <a:rPr lang="en-US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»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по вопросам:</a:t>
            </a:r>
          </a:p>
          <a:p>
            <a:pPr marL="342900" indent="-342900" algn="just">
              <a:lnSpc>
                <a:spcPct val="100000"/>
              </a:lnSpc>
              <a:buAutoNum type="arabicPeriod"/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Проект производства работ</a:t>
            </a:r>
          </a:p>
          <a:p>
            <a:pPr marL="342900" indent="-342900" algn="just">
              <a:lnSpc>
                <a:spcPct val="100000"/>
              </a:lnSpc>
              <a:buAutoNum type="arabicPeriod"/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График СМР</a:t>
            </a:r>
          </a:p>
          <a:p>
            <a:pPr marL="342900" indent="-342900" algn="just">
              <a:lnSpc>
                <a:spcPct val="100000"/>
              </a:lnSpc>
              <a:buAutoNum type="arabicPeriod"/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Подготовительные работы до остановочного периода 2024г.</a:t>
            </a:r>
          </a:p>
          <a:p>
            <a:pPr marL="342900" indent="-342900" algn="just">
              <a:lnSpc>
                <a:spcPct val="100000"/>
              </a:lnSpc>
              <a:buAutoNum type="arabicPeriod"/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Расположение персонала подрядчика на площадке</a:t>
            </a:r>
          </a:p>
          <a:p>
            <a:pPr marL="342900" indent="-342900" algn="just">
              <a:lnSpc>
                <a:spcPct val="100000"/>
              </a:lnSpc>
              <a:buAutoNum type="arabicPeriod"/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Проведение врезок в трубопроводы в остановочный период 2024г.</a:t>
            </a:r>
          </a:p>
          <a:p>
            <a:pPr marL="342900" indent="-342900" algn="just">
              <a:lnSpc>
                <a:spcPct val="100000"/>
              </a:lnSpc>
              <a:buAutoNum type="arabicPeriod"/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Производственная безопасность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3755259" y="33090"/>
            <a:ext cx="8335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РЕАЛИЗАЦИЯ ПРОЕКТА УСТАНОВКИ КОМПРЕССОРОВ ЖИРНОГО ГАЗА</a:t>
            </a:r>
          </a:p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HITACHI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(ЯПОНИЯ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3525" y="153876"/>
            <a:ext cx="6172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КОРПОРАТИВНЫХ КПД ЗА 2023 ГОД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507936"/>
              </p:ext>
            </p:extLst>
          </p:nvPr>
        </p:nvGraphicFramePr>
        <p:xfrm>
          <a:off x="496229" y="1016686"/>
          <a:ext cx="11034591" cy="5311958"/>
        </p:xfrm>
        <a:graphic>
          <a:graphicData uri="http://schemas.openxmlformats.org/drawingml/2006/table">
            <a:tbl>
              <a:tblPr/>
              <a:tblGrid>
                <a:gridCol w="406506">
                  <a:extLst>
                    <a:ext uri="{9D8B030D-6E8A-4147-A177-3AD203B41FA5}">
                      <a16:colId xmlns:a16="http://schemas.microsoft.com/office/drawing/2014/main" val="1516551841"/>
                    </a:ext>
                  </a:extLst>
                </a:gridCol>
                <a:gridCol w="3100449">
                  <a:extLst>
                    <a:ext uri="{9D8B030D-6E8A-4147-A177-3AD203B41FA5}">
                      <a16:colId xmlns:a16="http://schemas.microsoft.com/office/drawing/2014/main" val="3316874470"/>
                    </a:ext>
                  </a:extLst>
                </a:gridCol>
                <a:gridCol w="517236">
                  <a:extLst>
                    <a:ext uri="{9D8B030D-6E8A-4147-A177-3AD203B41FA5}">
                      <a16:colId xmlns:a16="http://schemas.microsoft.com/office/drawing/2014/main" val="1081917483"/>
                    </a:ext>
                  </a:extLst>
                </a:gridCol>
                <a:gridCol w="775855">
                  <a:extLst>
                    <a:ext uri="{9D8B030D-6E8A-4147-A177-3AD203B41FA5}">
                      <a16:colId xmlns:a16="http://schemas.microsoft.com/office/drawing/2014/main" val="1225868207"/>
                    </a:ext>
                  </a:extLst>
                </a:gridCol>
                <a:gridCol w="988291">
                  <a:extLst>
                    <a:ext uri="{9D8B030D-6E8A-4147-A177-3AD203B41FA5}">
                      <a16:colId xmlns:a16="http://schemas.microsoft.com/office/drawing/2014/main" val="3443301712"/>
                    </a:ext>
                  </a:extLst>
                </a:gridCol>
                <a:gridCol w="1163781">
                  <a:extLst>
                    <a:ext uri="{9D8B030D-6E8A-4147-A177-3AD203B41FA5}">
                      <a16:colId xmlns:a16="http://schemas.microsoft.com/office/drawing/2014/main" val="4140516171"/>
                    </a:ext>
                  </a:extLst>
                </a:gridCol>
                <a:gridCol w="877455">
                  <a:extLst>
                    <a:ext uri="{9D8B030D-6E8A-4147-A177-3AD203B41FA5}">
                      <a16:colId xmlns:a16="http://schemas.microsoft.com/office/drawing/2014/main" val="1747712588"/>
                    </a:ext>
                  </a:extLst>
                </a:gridCol>
                <a:gridCol w="979055">
                  <a:extLst>
                    <a:ext uri="{9D8B030D-6E8A-4147-A177-3AD203B41FA5}">
                      <a16:colId xmlns:a16="http://schemas.microsoft.com/office/drawing/2014/main" val="544203164"/>
                    </a:ext>
                  </a:extLst>
                </a:gridCol>
                <a:gridCol w="905163">
                  <a:extLst>
                    <a:ext uri="{9D8B030D-6E8A-4147-A177-3AD203B41FA5}">
                      <a16:colId xmlns:a16="http://schemas.microsoft.com/office/drawing/2014/main" val="33225308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339467076"/>
                    </a:ext>
                  </a:extLst>
                </a:gridCol>
              </a:tblGrid>
              <a:tr h="8216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 КПД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Ед. изм.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Вес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Порог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Цель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Вызов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Факт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2023г.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Оценка (баллы)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Вклад в суммарную результативность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166640"/>
                  </a:ext>
                </a:extLst>
              </a:tr>
              <a:tr h="67182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Исполнение производственной программы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104,69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125,00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43,75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119730"/>
                  </a:ext>
                </a:extLst>
              </a:tr>
              <a:tr h="8124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Реализация инвестиционных проектов и проектов развития</a:t>
                      </a:r>
                      <a:r>
                        <a:rPr lang="ru-RU" sz="14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ТОО «ПНХЗ»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6366" marR="6366" marT="6366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366" marR="6366" marT="6366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6366" marR="6366" marT="6366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86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66" marR="6366" marT="6366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53,33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66" marR="6366" marT="6366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13,33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66" marR="6366" marT="6366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76839"/>
                  </a:ext>
                </a:extLst>
              </a:tr>
              <a:tr h="74843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Обеспечение надежности функционирования оборудования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89,10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90,91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92,73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91,59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109,31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16,40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792979"/>
                  </a:ext>
                </a:extLst>
              </a:tr>
              <a:tr h="69173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Комплексный показатель по производственной безопасности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117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125,00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12,50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20033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Размер углеродного следа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тонн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1 964 874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1 945 420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1 925 966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1 755 498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125,00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12,50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2480540"/>
                  </a:ext>
                </a:extLst>
              </a:tr>
              <a:tr h="74843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Местное содержание в закупках товаров, работ и услуг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109,38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5,47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15057"/>
                  </a:ext>
                </a:extLst>
              </a:tr>
              <a:tr h="3536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ВСЕГО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103,95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F55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952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31103" y="6527906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8860647" y="5720538"/>
            <a:ext cx="8319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план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72831" y="912846"/>
            <a:ext cx="6735385" cy="5262849"/>
            <a:chOff x="0" y="-11714"/>
            <a:chExt cx="9054748" cy="5792466"/>
          </a:xfrm>
        </p:grpSpPr>
        <p:graphicFrame>
          <p:nvGraphicFramePr>
            <p:cNvPr id="23" name="Диаграмма 22"/>
            <p:cNvGraphicFramePr/>
            <p:nvPr>
              <p:extLst/>
            </p:nvPr>
          </p:nvGraphicFramePr>
          <p:xfrm>
            <a:off x="0" y="19051"/>
            <a:ext cx="4808402" cy="27336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24" name="Диаграмма 23"/>
            <p:cNvGraphicFramePr/>
            <p:nvPr>
              <p:extLst/>
            </p:nvPr>
          </p:nvGraphicFramePr>
          <p:xfrm>
            <a:off x="0" y="2508957"/>
            <a:ext cx="4808401" cy="31897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5" name="Диаграмма 24"/>
            <p:cNvGraphicFramePr/>
            <p:nvPr>
              <p:extLst/>
            </p:nvPr>
          </p:nvGraphicFramePr>
          <p:xfrm>
            <a:off x="4388575" y="-11714"/>
            <a:ext cx="4572001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6" name="Диаграмма 25"/>
            <p:cNvGraphicFramePr/>
            <p:nvPr>
              <p:extLst>
                <p:ext uri="{D42A27DB-BD31-4B8C-83A1-F6EECF244321}">
                  <p14:modId xmlns:p14="http://schemas.microsoft.com/office/powerpoint/2010/main" val="1206387287"/>
                </p:ext>
              </p:extLst>
            </p:nvPr>
          </p:nvGraphicFramePr>
          <p:xfrm>
            <a:off x="4406548" y="2675601"/>
            <a:ext cx="4648200" cy="31051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7" name="Arrow: Striped Right 64">
              <a:extLst>
                <a:ext uri="{FF2B5EF4-FFF2-40B4-BE49-F238E27FC236}">
                  <a16:creationId xmlns:a16="http://schemas.microsoft.com/office/drawing/2014/main" id="{EEA31065-7707-80C5-95AC-CFDBE6368EF1}"/>
                </a:ext>
              </a:extLst>
            </p:cNvPr>
            <p:cNvSpPr/>
            <p:nvPr/>
          </p:nvSpPr>
          <p:spPr>
            <a:xfrm>
              <a:off x="4262589" y="1138591"/>
              <a:ext cx="576446" cy="442591"/>
            </a:xfrm>
            <a:prstGeom prst="stripedRightArrow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CA" sz="1100"/>
            </a:p>
          </p:txBody>
        </p:sp>
        <p:sp>
          <p:nvSpPr>
            <p:cNvPr id="28" name="Arrow: Striped Right 64">
              <a:extLst>
                <a:ext uri="{FF2B5EF4-FFF2-40B4-BE49-F238E27FC236}">
                  <a16:creationId xmlns:a16="http://schemas.microsoft.com/office/drawing/2014/main" id="{EEA31065-7707-80C5-95AC-CFDBE6368EF1}"/>
                </a:ext>
              </a:extLst>
            </p:cNvPr>
            <p:cNvSpPr/>
            <p:nvPr/>
          </p:nvSpPr>
          <p:spPr>
            <a:xfrm>
              <a:off x="4406548" y="3681735"/>
              <a:ext cx="576446" cy="442591"/>
            </a:xfrm>
            <a:prstGeom prst="stripedRightArrow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CA" sz="1100"/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6706904" y="4173416"/>
            <a:ext cx="521757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Основное назначение вибродиагностики – это обнаружение дефектов во избежание отказов оборудования </a:t>
            </a:r>
          </a:p>
          <a:p>
            <a:pPr algn="just">
              <a:lnSpc>
                <a:spcPct val="100000"/>
              </a:lnSpc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Применительно к техническому обслуживанию и ремонту вибродиагностика помогает </a:t>
            </a:r>
            <a:r>
              <a:rPr lang="ru-RU" sz="1300" dirty="0" smtClean="0">
                <a:solidFill>
                  <a:srgbClr val="FF000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экономить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затраты на техническое обслуживание.</a:t>
            </a:r>
          </a:p>
          <a:p>
            <a:pPr algn="just">
              <a:lnSpc>
                <a:spcPct val="100000"/>
              </a:lnSpc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За 2023 год удалось достичь экономии:</a:t>
            </a:r>
          </a:p>
          <a:p>
            <a:pPr algn="just">
              <a:lnSpc>
                <a:spcPct val="100000"/>
              </a:lnSpc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ru-RU" sz="1300" dirty="0" smtClean="0">
                <a:solidFill>
                  <a:srgbClr val="FF000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261 000 000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тенге на насосах и компрессорах;</a:t>
            </a:r>
          </a:p>
          <a:p>
            <a:pPr algn="just">
              <a:lnSpc>
                <a:spcPct val="100000"/>
              </a:lnSpc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-</a:t>
            </a:r>
            <a:r>
              <a:rPr lang="ru-RU" sz="1300" dirty="0" smtClean="0">
                <a:solidFill>
                  <a:srgbClr val="FF000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56 100 000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тенге на электродвигателях.</a:t>
            </a:r>
          </a:p>
          <a:p>
            <a:pPr algn="just">
              <a:lnSpc>
                <a:spcPct val="100000"/>
              </a:lnSpc>
            </a:pP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Есть планы по развитию данного направления: в 2024г. будут приобретены новые приборы </a:t>
            </a:r>
            <a:r>
              <a:rPr lang="en-US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Leonova Diamond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и проведено обучение инженеров отдела надежности.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b="16587"/>
          <a:stretch/>
        </p:blipFill>
        <p:spPr>
          <a:xfrm>
            <a:off x="6910560" y="805652"/>
            <a:ext cx="4945378" cy="33677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4" t="16572" r="25138"/>
          <a:stretch/>
        </p:blipFill>
        <p:spPr>
          <a:xfrm>
            <a:off x="6385169" y="2019342"/>
            <a:ext cx="1641231" cy="216372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3957109" y="180508"/>
            <a:ext cx="8234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РЕЗУЛЬТАТЫ ФУНКЦИИ ВИБРОДИАГНОСТИКИ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13"/>
          <p:cNvSpPr>
            <a:spLocks/>
          </p:cNvSpPr>
          <p:nvPr/>
        </p:nvSpPr>
        <p:spPr bwMode="auto">
          <a:xfrm>
            <a:off x="289236" y="3155992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5300195" y="29157"/>
            <a:ext cx="6885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ТЕХНИЧЕСКИЙ АУДИТ ПО КОРРОЗИИ</a:t>
            </a:r>
          </a:p>
          <a:p>
            <a:pPr algn="r">
              <a:spcBef>
                <a:spcPct val="0"/>
              </a:spcBef>
            </a:pPr>
            <a:r>
              <a:rPr lang="ru-RU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АО «ИТКЭ ИМ. Д.В. СОКОЛЬСКОГО»</a:t>
            </a:r>
            <a:endParaRPr lang="ru-RU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50917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21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13"/>
          <p:cNvSpPr>
            <a:spLocks/>
          </p:cNvSpPr>
          <p:nvPr/>
        </p:nvSpPr>
        <p:spPr bwMode="auto">
          <a:xfrm>
            <a:off x="3501163" y="1744231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1879" y="1001528"/>
            <a:ext cx="11769738" cy="1384995"/>
          </a:xfrm>
          <a:prstGeom prst="rect">
            <a:avLst/>
          </a:prstGeom>
          <a:solidFill>
            <a:schemeClr val="bg1">
              <a:alpha val="39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ВЫПОЛНЕНИЕ РЕКОМЕНДАЦИЙ ИТКЭ ИМ. Д.В. СОКОЛЬСКОГО: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Произведена установка датчиков онлайн мониторинга коррозии;</a:t>
            </a:r>
          </a:p>
          <a:p>
            <a:pPr indent="-26670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Выполняется проведение анализов причин отказов, связанных с коррозионным повреждением. Производятся исследования образцов материала, подвергшегося коррозионному повреждению, и отложений в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данном </a:t>
            </a: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оборудовании;</a:t>
            </a:r>
          </a:p>
          <a:p>
            <a:pPr indent="-2857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график лабораторного контроля БОВ внедрено определение химического и биологического потребления кислорода;</a:t>
            </a:r>
          </a:p>
          <a:p>
            <a:pPr indent="-2857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Обеспечена бесперебойная закупка реагентов для защиты систем оборотного водоснабжения;</a:t>
            </a:r>
          </a:p>
          <a:p>
            <a:pPr indent="-2857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Повышена эффективность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программы </a:t>
            </a: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реагентной обработки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систем оборотного </a:t>
            </a: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водоснабжения.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93329" t="19350" r="4517" b="73374"/>
          <a:stretch/>
        </p:blipFill>
        <p:spPr>
          <a:xfrm>
            <a:off x="11444115" y="1740661"/>
            <a:ext cx="564543" cy="595907"/>
          </a:xfrm>
          <a:prstGeom prst="rect">
            <a:avLst/>
          </a:prstGeom>
          <a:noFill/>
        </p:spPr>
      </p:pic>
      <p:sp>
        <p:nvSpPr>
          <p:cNvPr id="34" name="Скругленный прямоугольник 33"/>
          <p:cNvSpPr/>
          <p:nvPr/>
        </p:nvSpPr>
        <p:spPr>
          <a:xfrm>
            <a:off x="3927365" y="2829589"/>
            <a:ext cx="661851" cy="4023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883601" y="2827317"/>
            <a:ext cx="661851" cy="4023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830070" y="2836029"/>
            <a:ext cx="661851" cy="4023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791581" y="2832172"/>
            <a:ext cx="661851" cy="4023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771004" y="2832172"/>
            <a:ext cx="661851" cy="4023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4622830" y="3037222"/>
            <a:ext cx="225878" cy="4571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5569502" y="3032146"/>
            <a:ext cx="225878" cy="4571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>
            <a:off x="6530773" y="3030782"/>
            <a:ext cx="225878" cy="4571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>
            <a:off x="7499279" y="3033320"/>
            <a:ext cx="225878" cy="4571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3979757" y="2855110"/>
            <a:ext cx="571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2019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28911" y="2855109"/>
            <a:ext cx="571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2020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75380" y="2855109"/>
            <a:ext cx="571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2021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36891" y="2855109"/>
            <a:ext cx="571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2022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16314" y="2855109"/>
            <a:ext cx="571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2023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64909" y="2441999"/>
            <a:ext cx="944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итогам пятилетнего сотрудничества охвачены все установки ТОО «ПНХЗ»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4474441" y="2846650"/>
            <a:ext cx="50581" cy="136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4520372" y="2771841"/>
            <a:ext cx="86173" cy="2111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5440130" y="2846650"/>
            <a:ext cx="50581" cy="136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5486061" y="2771841"/>
            <a:ext cx="86173" cy="2111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390745" y="2851216"/>
            <a:ext cx="50581" cy="136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6436676" y="2776407"/>
            <a:ext cx="86173" cy="2111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7330492" y="2846650"/>
            <a:ext cx="50581" cy="136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7376423" y="2771841"/>
            <a:ext cx="86173" cy="2111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8307006" y="2840663"/>
            <a:ext cx="50581" cy="136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8352937" y="2765854"/>
            <a:ext cx="86173" cy="2111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Chart 66">
            <a:extLst>
              <a:ext uri="{FF2B5EF4-FFF2-40B4-BE49-F238E27FC236}">
                <a16:creationId xmlns:a16="http://schemas.microsoft.com/office/drawing/2014/main" id="{ABC6BBC7-5283-4899-87CC-99E55AF9FC5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11546" y="3388911"/>
          <a:ext cx="8075747" cy="3326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13"/>
          <p:cNvSpPr>
            <a:spLocks/>
          </p:cNvSpPr>
          <p:nvPr/>
        </p:nvSpPr>
        <p:spPr bwMode="auto">
          <a:xfrm>
            <a:off x="289236" y="3155992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7737427" y="16704"/>
            <a:ext cx="4501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МОНИТОРИНГА КОРРОЗИИ </a:t>
            </a:r>
          </a:p>
          <a:p>
            <a:pPr algn="r">
              <a:spcBef>
                <a:spcPct val="0"/>
              </a:spcBef>
            </a:pPr>
            <a:r>
              <a:rPr lang="ru-RU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РЕЖИМЕ РЕАЛЬНОГО ВРЕМЕНИ</a:t>
            </a:r>
            <a:endParaRPr lang="ru-RU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50917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22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13"/>
          <p:cNvSpPr>
            <a:spLocks/>
          </p:cNvSpPr>
          <p:nvPr/>
        </p:nvSpPr>
        <p:spPr bwMode="auto">
          <a:xfrm>
            <a:off x="6759194" y="3024074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5952" r="11935" b="33095"/>
          <a:stretch/>
        </p:blipFill>
        <p:spPr>
          <a:xfrm>
            <a:off x="7851236" y="1096051"/>
            <a:ext cx="1543111" cy="25483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872266"/>
              </p:ext>
            </p:extLst>
          </p:nvPr>
        </p:nvGraphicFramePr>
        <p:xfrm>
          <a:off x="279001" y="1346774"/>
          <a:ext cx="7278596" cy="128404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114191">
                  <a:extLst>
                    <a:ext uri="{9D8B030D-6E8A-4147-A177-3AD203B41FA5}">
                      <a16:colId xmlns:a16="http://schemas.microsoft.com/office/drawing/2014/main" val="3006822522"/>
                    </a:ext>
                  </a:extLst>
                </a:gridCol>
                <a:gridCol w="832881">
                  <a:extLst>
                    <a:ext uri="{9D8B030D-6E8A-4147-A177-3AD203B41FA5}">
                      <a16:colId xmlns:a16="http://schemas.microsoft.com/office/drawing/2014/main" val="3304917351"/>
                    </a:ext>
                  </a:extLst>
                </a:gridCol>
                <a:gridCol w="832881">
                  <a:extLst>
                    <a:ext uri="{9D8B030D-6E8A-4147-A177-3AD203B41FA5}">
                      <a16:colId xmlns:a16="http://schemas.microsoft.com/office/drawing/2014/main" val="3537685204"/>
                    </a:ext>
                  </a:extLst>
                </a:gridCol>
                <a:gridCol w="832881">
                  <a:extLst>
                    <a:ext uri="{9D8B030D-6E8A-4147-A177-3AD203B41FA5}">
                      <a16:colId xmlns:a16="http://schemas.microsoft.com/office/drawing/2014/main" val="3433257902"/>
                    </a:ext>
                  </a:extLst>
                </a:gridCol>
                <a:gridCol w="832881">
                  <a:extLst>
                    <a:ext uri="{9D8B030D-6E8A-4147-A177-3AD203B41FA5}">
                      <a16:colId xmlns:a16="http://schemas.microsoft.com/office/drawing/2014/main" val="2592137581"/>
                    </a:ext>
                  </a:extLst>
                </a:gridCol>
                <a:gridCol w="832881">
                  <a:extLst>
                    <a:ext uri="{9D8B030D-6E8A-4147-A177-3AD203B41FA5}">
                      <a16:colId xmlns:a16="http://schemas.microsoft.com/office/drawing/2014/main" val="3324744599"/>
                    </a:ext>
                  </a:extLst>
                </a:gridCol>
              </a:tblGrid>
              <a:tr h="4915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ТИП ДАТЧИКОВ</a:t>
                      </a:r>
                      <a:endParaRPr lang="ru-R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072768"/>
                  </a:ext>
                </a:extLst>
              </a:tr>
              <a:tr h="39624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Ультразвуковые датчики, шт.</a:t>
                      </a:r>
                      <a:endParaRPr lang="ru-RU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940336"/>
                  </a:ext>
                </a:extLst>
              </a:tr>
              <a:tr h="39624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Интрузивные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датчики, шт.</a:t>
                      </a:r>
                      <a:endParaRPr lang="ru-RU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048166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87157" y="819646"/>
            <a:ext cx="73704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Количество датчиков онлайн мониторинга скорости коррозии установленных по годам</a:t>
            </a:r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92" y="2857786"/>
            <a:ext cx="3538204" cy="18033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7" b="32317"/>
          <a:stretch/>
        </p:blipFill>
        <p:spPr>
          <a:xfrm>
            <a:off x="9652530" y="1096052"/>
            <a:ext cx="2227999" cy="25483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87158" y="5536042"/>
            <a:ext cx="737043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Благодаря уникальной технологии компании</a:t>
            </a:r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Emerson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беспроводной передачи данных с датчиков, контроль за скоростью коррозии осуществляется в режиме реального времени в программе </a:t>
            </a:r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MES Ignition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04" y="2857786"/>
            <a:ext cx="3666920" cy="18033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706" y="4778963"/>
            <a:ext cx="932139" cy="3506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73357" t="12675" r="23286" b="83163"/>
          <a:stretch/>
        </p:blipFill>
        <p:spPr>
          <a:xfrm>
            <a:off x="5333533" y="4763555"/>
            <a:ext cx="925245" cy="3584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l="51994" t="11429" r="-119" b="2857"/>
          <a:stretch/>
        </p:blipFill>
        <p:spPr>
          <a:xfrm>
            <a:off x="7851235" y="4237875"/>
            <a:ext cx="4029294" cy="22426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851235" y="3644537"/>
            <a:ext cx="15431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Интрузивный датчик коррозии 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Л-5/2 УЗК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17352" y="3736595"/>
            <a:ext cx="2098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УЗ-датчики коррозии Л-114/1 С-100 ПППН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7427" y="6451875"/>
            <a:ext cx="425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Возможность просмотра тренда скорости коррозии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 </a:t>
            </a:r>
            <a:r>
              <a:rPr lang="en-US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MES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/>
          <a:srcRect l="72173" t="17429" r="21845" b="78285"/>
          <a:stretch/>
        </p:blipFill>
        <p:spPr>
          <a:xfrm>
            <a:off x="2690905" y="4884800"/>
            <a:ext cx="2188029" cy="48985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2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842328" y="141108"/>
            <a:ext cx="4257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И ОХРАНА ТРУДА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82135" y="784669"/>
            <a:ext cx="1166065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АНАЛИЗ ТРАВМАТИЗМА ЗА </a:t>
            </a:r>
            <a:r>
              <a:rPr lang="ru-RU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2023 ГОД</a:t>
            </a:r>
            <a:endParaRPr lang="ru-RU" altLang="ru-RU" sz="14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82135" y="1137338"/>
          <a:ext cx="11213869" cy="7926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91714">
                  <a:extLst>
                    <a:ext uri="{9D8B030D-6E8A-4147-A177-3AD203B41FA5}">
                      <a16:colId xmlns:a16="http://schemas.microsoft.com/office/drawing/2014/main" val="1012008391"/>
                    </a:ext>
                  </a:extLst>
                </a:gridCol>
                <a:gridCol w="5622155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</a:tblGrid>
              <a:tr h="48784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НЕСЧАСТНЫЕ</a:t>
                      </a:r>
                      <a:r>
                        <a:rPr lang="ru-RU" sz="1200" baseline="0" dirty="0" smtClean="0">
                          <a:latin typeface="Century Gothic" panose="020B0502020202020204" pitchFamily="34" charset="0"/>
                        </a:rPr>
                        <a:t> СЛУЧАИ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25427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Общее количество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дней без несчастных случаев по состоянию на 31 декабря 2023 года 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1 975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</a:tbl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6184" y="1979261"/>
            <a:ext cx="112138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АНАЛИЗ ЗАБОЛЕВАЕМОСТИ</a:t>
            </a:r>
            <a:endParaRPr lang="ru-RU" altLang="ru-RU" sz="14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450231" y="2273383"/>
          <a:ext cx="11245774" cy="16281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94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1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4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34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66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1819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Период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работников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случаев заболеваний </a:t>
                      </a:r>
                      <a:endParaRPr lang="ru-RU" sz="1200" kern="12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100 раб.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случаев заболеваний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дней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нетрудоспособности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 100 раб.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дней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нетрудоспособности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6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всего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т.ч.</a:t>
                      </a:r>
                      <a:b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женщин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3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2022 г.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1 312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192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93,15</a:t>
                      </a:r>
                      <a:endParaRPr lang="ru-RU" sz="120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1 244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819,48</a:t>
                      </a:r>
                      <a:endParaRPr lang="ru-RU" sz="1200" kern="1200" noProof="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10 940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3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2023 г.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1 628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231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118,87</a:t>
                      </a:r>
                      <a:endParaRPr lang="ru-RU" sz="120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663</a:t>
                      </a:r>
                      <a:endParaRPr lang="ru-RU" sz="120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923,02</a:t>
                      </a:r>
                      <a:endParaRPr lang="ru-RU" sz="1200" kern="1200" noProof="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200" kern="1200" baseline="0" noProof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 913</a:t>
                      </a:r>
                      <a:endParaRPr lang="ru-RU" sz="1200" kern="1200" noProof="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403953"/>
                  </a:ext>
                </a:extLst>
              </a:tr>
              <a:tr h="6040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Показатели заболеваемости 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200" b="1" kern="1200" baseline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2023 год относительно</a:t>
                      </a:r>
                      <a:r>
                        <a:rPr lang="ru-RU" sz="1200" b="1" kern="1200" baseline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уровня 2022 года: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+ 316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+ 39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+ 25,7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+ 419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+ 103,54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noProof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ru-RU" sz="1200" kern="1200" baseline="0" noProof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</a:rPr>
                        <a:t>1 973</a:t>
                      </a:r>
                      <a:endParaRPr lang="ru-RU" sz="1200" kern="1200" noProof="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25798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23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450231" y="4214917"/>
          <a:ext cx="11245773" cy="237164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53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2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7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сумма,  тыс. тенге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2023 год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25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Обеспечение молоком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39 497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741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Затраты</a:t>
                      </a:r>
                      <a:r>
                        <a:rPr lang="ru-RU" sz="1400" kern="1200" baseline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на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безопасность и охрану труда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90 749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741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Обеспечение специальной одеждой, СИЗ 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335 548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25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Мыломоющие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и дезинфицирующие средства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13 842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447591"/>
                  </a:ext>
                </a:extLst>
              </a:tr>
              <a:tr h="317781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Медицинский осмотр работников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8 339</a:t>
                      </a:r>
                      <a:endParaRPr lang="ru-RU" sz="14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181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Итого (фактические затраты):        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487 975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45226" marB="45226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466185" y="3949299"/>
            <a:ext cx="112138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СРЕДСТВА, </a:t>
            </a:r>
            <a:r>
              <a:rPr lang="ru-RU" alt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ЗАТРАЧЕННЫЕ НА </a:t>
            </a:r>
            <a:r>
              <a:rPr lang="ru-RU" alt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БЕЗОПАСНОСТЬ И ОХРАНУ ТРУДА</a:t>
            </a:r>
            <a:endParaRPr lang="ru-RU" altLang="ru-RU" sz="14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401426" y="901815"/>
          <a:ext cx="6331883" cy="19690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70549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1180667">
                  <a:extLst>
                    <a:ext uri="{9D8B030D-6E8A-4147-A177-3AD203B41FA5}">
                      <a16:colId xmlns:a16="http://schemas.microsoft.com/office/drawing/2014/main" val="241779084"/>
                    </a:ext>
                  </a:extLst>
                </a:gridCol>
                <a:gridCol w="1180667">
                  <a:extLst>
                    <a:ext uri="{9D8B030D-6E8A-4147-A177-3AD203B41FA5}">
                      <a16:colId xmlns:a16="http://schemas.microsoft.com/office/drawing/2014/main" val="3728639497"/>
                    </a:ext>
                  </a:extLst>
                </a:gridCol>
              </a:tblGrid>
              <a:tr h="587385"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altLang="ru-RU" sz="1200" b="1" cap="none" spc="0" baseline="0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КОМПЛЕКСНЫЕ ПРОВЕРКИ </a:t>
                      </a:r>
                    </a:p>
                    <a:p>
                      <a:pPr algn="ctr" fontAlgn="base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altLang="ru-RU" sz="1200" b="1" cap="none" spc="0" baseline="0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ПОСТОЯННО-ДЕЙСТВУЮЩИМИ И ПОЖАРНО-ТЕХНИЧЕСКИМИ КОМИССИЯМИ</a:t>
                      </a:r>
                      <a:endParaRPr lang="ru-RU" sz="1200" b="1" cap="none" spc="0" baseline="0" dirty="0">
                        <a:ln w="10160">
                          <a:noFill/>
                          <a:prstDash val="solid"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714556"/>
                  </a:ext>
                </a:extLst>
              </a:tr>
              <a:tr h="40627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2022</a:t>
                      </a:r>
                      <a:endParaRPr lang="ru-RU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2023</a:t>
                      </a:r>
                      <a:endParaRPr lang="ru-RU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8929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Проведено 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Количество несоответствий, выявленных при комплексных проверках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78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110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287939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401426" y="2952646"/>
          <a:ext cx="6365135" cy="126659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32449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1216343">
                  <a:extLst>
                    <a:ext uri="{9D8B030D-6E8A-4147-A177-3AD203B41FA5}">
                      <a16:colId xmlns:a16="http://schemas.microsoft.com/office/drawing/2014/main" val="3880461798"/>
                    </a:ext>
                  </a:extLst>
                </a:gridCol>
                <a:gridCol w="1216343">
                  <a:extLst>
                    <a:ext uri="{9D8B030D-6E8A-4147-A177-3AD203B41FA5}">
                      <a16:colId xmlns:a16="http://schemas.microsoft.com/office/drawing/2014/main" val="3034203973"/>
                    </a:ext>
                  </a:extLst>
                </a:gridCol>
              </a:tblGrid>
              <a:tr h="215514">
                <a:tc gridSpan="3"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ru-RU" sz="1200" b="1" u="none" strike="noStrike" kern="1200" cap="none" spc="0" baseline="0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Century Gothic" panose="020B0502020202020204" pitchFamily="34" charset="0"/>
                        </a:rPr>
                        <a:t>ВНУТРЕННИЕ</a:t>
                      </a:r>
                      <a:r>
                        <a:rPr lang="ru-RU" sz="1200" b="1" u="none" strike="noStrike" kern="1200" cap="none" spc="0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Century Gothic" panose="020B0502020202020204" pitchFamily="34" charset="0"/>
                        </a:rPr>
                        <a:t> ЦЕ</a:t>
                      </a:r>
                      <a:r>
                        <a:rPr lang="ru-RU" sz="1200" b="1" u="none" strike="noStrike" kern="1200" cap="none" spc="0" baseline="0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FF"/>
                          </a:solidFill>
                          <a:effectLst/>
                          <a:uFillTx/>
                          <a:latin typeface="Century Gothic" panose="020B0502020202020204" pitchFamily="34" charset="0"/>
                        </a:rPr>
                        <a:t>ЛЕВЫЕ ПРОВЕРКИ В ОБЛАСТИ БЕЗОПАСНОСТИ И ОХРАНЫ ТРУДА</a:t>
                      </a:r>
                      <a:endParaRPr lang="ru-RU" sz="1200" b="1" cap="none" spc="0" dirty="0">
                        <a:ln w="10160">
                          <a:noFill/>
                          <a:prstDash val="solid"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714556"/>
                  </a:ext>
                </a:extLst>
              </a:tr>
              <a:tr h="330758"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ru-RU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2022</a:t>
                      </a:r>
                      <a:endParaRPr lang="ru-RU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ru-RU" sz="1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2023</a:t>
                      </a:r>
                      <a:endParaRPr lang="ru-RU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688709"/>
                  </a:ext>
                </a:extLst>
              </a:tr>
              <a:tr h="330758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Выдано</a:t>
                      </a:r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Указаний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58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59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330758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Общее</a:t>
                      </a:r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количество несоответствий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116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</a:tbl>
          </a:graphicData>
        </a:graphic>
      </p:graphicFrame>
      <p:sp>
        <p:nvSpPr>
          <p:cNvPr id="14" name="Прямоугольник 8"/>
          <p:cNvSpPr/>
          <p:nvPr/>
        </p:nvSpPr>
        <p:spPr>
          <a:xfrm>
            <a:off x="3146757" y="4432227"/>
            <a:ext cx="5823661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/>
              </a:rPr>
              <a:t>ПРОВЕДЕНИЕ ВВОДНОГО ИНСТРУКТАЖА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itchFamily="1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C911C-37BB-4EEB-B359-9B68113A29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620" y="901815"/>
            <a:ext cx="4665129" cy="3331654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401426" y="4938762"/>
          <a:ext cx="11314326" cy="15925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07042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507359">
                  <a:extLst>
                    <a:ext uri="{9D8B030D-6E8A-4147-A177-3AD203B41FA5}">
                      <a16:colId xmlns:a16="http://schemas.microsoft.com/office/drawing/2014/main" val="1831187304"/>
                    </a:ext>
                  </a:extLst>
                </a:gridCol>
                <a:gridCol w="507359">
                  <a:extLst>
                    <a:ext uri="{9D8B030D-6E8A-4147-A177-3AD203B41FA5}">
                      <a16:colId xmlns:a16="http://schemas.microsoft.com/office/drawing/2014/main" val="2477345549"/>
                    </a:ext>
                  </a:extLst>
                </a:gridCol>
                <a:gridCol w="440794">
                  <a:extLst>
                    <a:ext uri="{9D8B030D-6E8A-4147-A177-3AD203B41FA5}">
                      <a16:colId xmlns:a16="http://schemas.microsoft.com/office/drawing/2014/main" val="307934405"/>
                    </a:ext>
                  </a:extLst>
                </a:gridCol>
                <a:gridCol w="440794">
                  <a:extLst>
                    <a:ext uri="{9D8B030D-6E8A-4147-A177-3AD203B41FA5}">
                      <a16:colId xmlns:a16="http://schemas.microsoft.com/office/drawing/2014/main" val="387520049"/>
                    </a:ext>
                  </a:extLst>
                </a:gridCol>
                <a:gridCol w="467325">
                  <a:extLst>
                    <a:ext uri="{9D8B030D-6E8A-4147-A177-3AD203B41FA5}">
                      <a16:colId xmlns:a16="http://schemas.microsoft.com/office/drawing/2014/main" val="3984232168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2870847127"/>
                    </a:ext>
                  </a:extLst>
                </a:gridCol>
                <a:gridCol w="586740">
                  <a:extLst>
                    <a:ext uri="{9D8B030D-6E8A-4147-A177-3AD203B41FA5}">
                      <a16:colId xmlns:a16="http://schemas.microsoft.com/office/drawing/2014/main" val="2343970122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3668978137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2847679055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138138962"/>
                    </a:ext>
                  </a:extLst>
                </a:gridCol>
                <a:gridCol w="510540">
                  <a:extLst>
                    <a:ext uri="{9D8B030D-6E8A-4147-A177-3AD203B41FA5}">
                      <a16:colId xmlns:a16="http://schemas.microsoft.com/office/drawing/2014/main" val="174731484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91352337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644947982"/>
                    </a:ext>
                  </a:extLst>
                </a:gridCol>
                <a:gridCol w="1238253">
                  <a:extLst>
                    <a:ext uri="{9D8B030D-6E8A-4147-A177-3AD203B41FA5}">
                      <a16:colId xmlns:a16="http://schemas.microsoft.com/office/drawing/2014/main" val="2901790796"/>
                    </a:ext>
                  </a:extLst>
                </a:gridCol>
              </a:tblGrid>
              <a:tr h="31154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ОРГАНИЗАЦИЯ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(чел.)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Месяц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ИТОГО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064875"/>
                  </a:ext>
                </a:extLst>
              </a:tr>
              <a:tr h="416951">
                <a:tc vMerge="1">
                  <a:txBody>
                    <a:bodyPr/>
                    <a:lstStyle/>
                    <a:p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02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04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06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08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09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2023</a:t>
                      </a:r>
                      <a:r>
                        <a:rPr lang="en-US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год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2022 год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ТОО</a:t>
                      </a:r>
                      <a:r>
                        <a:rPr lang="ru-RU" sz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«ПНХЗ» 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206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414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171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201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1094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156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Сторонние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361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253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300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317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480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1561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371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338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338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230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216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221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4986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4221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31339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7842328" y="141108"/>
            <a:ext cx="4257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И ОХРАНА ТРУДА</a:t>
            </a:r>
          </a:p>
        </p:txBody>
      </p:sp>
    </p:spTree>
    <p:extLst>
      <p:ext uri="{BB962C8B-B14F-4D97-AF65-F5344CB8AC3E}">
        <p14:creationId xmlns:p14="http://schemas.microsoft.com/office/powerpoint/2010/main" val="23508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C911C-37BB-4EEB-B359-9B68113A29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77000" y="845761"/>
            <a:ext cx="55280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Сумма штрафов за нарушение требований безопасности и охраны труда, пожарной,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газовой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промышленной безопасности подрядными и сервисными организациями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за 2023 год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 тыс.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тг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36892688"/>
              </p:ext>
            </p:extLst>
          </p:nvPr>
        </p:nvGraphicFramePr>
        <p:xfrm>
          <a:off x="5855110" y="1834996"/>
          <a:ext cx="6336890" cy="4904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17499" y="843797"/>
            <a:ext cx="59879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Сумма штрафов за нарушение требований безопасности и охраны труда, пожарной, газовой, промышленной безопасности подрядными и сервисными организациями </a:t>
            </a:r>
          </a:p>
          <a:p>
            <a:pPr lvl="0" algn="just"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за 2023 год :</a:t>
            </a: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987781"/>
              </p:ext>
            </p:extLst>
          </p:nvPr>
        </p:nvGraphicFramePr>
        <p:xfrm>
          <a:off x="317499" y="1797906"/>
          <a:ext cx="5987901" cy="104394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82323">
                  <a:extLst>
                    <a:ext uri="{9D8B030D-6E8A-4147-A177-3AD203B41FA5}">
                      <a16:colId xmlns:a16="http://schemas.microsoft.com/office/drawing/2014/main" val="1831187304"/>
                    </a:ext>
                  </a:extLst>
                </a:gridCol>
                <a:gridCol w="2136383">
                  <a:extLst>
                    <a:ext uri="{9D8B030D-6E8A-4147-A177-3AD203B41FA5}">
                      <a16:colId xmlns:a16="http://schemas.microsoft.com/office/drawing/2014/main" val="307934405"/>
                    </a:ext>
                  </a:extLst>
                </a:gridCol>
                <a:gridCol w="2569195">
                  <a:extLst>
                    <a:ext uri="{9D8B030D-6E8A-4147-A177-3AD203B41FA5}">
                      <a16:colId xmlns:a16="http://schemas.microsoft.com/office/drawing/2014/main" val="3984232168"/>
                    </a:ext>
                  </a:extLst>
                </a:gridCol>
              </a:tblGrid>
              <a:tr h="46842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год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Всего сумма штрафов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" panose="020B0502020202020204" pitchFamily="34" charset="0"/>
                        </a:rPr>
                        <a:t>В том числе в остановочный ремонт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260336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2022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11 823 180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4 992 90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31339"/>
                  </a:ext>
                </a:extLst>
              </a:tr>
              <a:tr h="301199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2023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29 428 500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8 728 500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823764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35788"/>
              </p:ext>
            </p:extLst>
          </p:nvPr>
        </p:nvGraphicFramePr>
        <p:xfrm>
          <a:off x="317498" y="2921001"/>
          <a:ext cx="5987902" cy="3836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635">
                  <a:extLst>
                    <a:ext uri="{9D8B030D-6E8A-4147-A177-3AD203B41FA5}">
                      <a16:colId xmlns:a16="http://schemas.microsoft.com/office/drawing/2014/main" val="1966008090"/>
                    </a:ext>
                  </a:extLst>
                </a:gridCol>
                <a:gridCol w="4815267">
                  <a:extLst>
                    <a:ext uri="{9D8B030D-6E8A-4147-A177-3AD203B41FA5}">
                      <a16:colId xmlns:a16="http://schemas.microsoft.com/office/drawing/2014/main" val="1472561465"/>
                    </a:ext>
                  </a:extLst>
                </a:gridCol>
              </a:tblGrid>
              <a:tr h="41527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ВИДЫ НАРУШЕНИЙ</a:t>
                      </a:r>
                      <a:endParaRPr lang="ru-RU" sz="1100" dirty="0"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ХАРАКТЕРИСТИКА НАРУШЕНИЙ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563853"/>
                  </a:ext>
                </a:extLst>
              </a:tr>
              <a:tr h="498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Транспортная безопасность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Отсутствие искрогасителя на технике, потеки ГСМ на транспорте, использование спецтехники с неполным комплектом, отсутствие разрешения на въезд на территорию установки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b="0" i="0" u="none" strike="noStrike" dirty="0" smtClean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472009"/>
                  </a:ext>
                </a:extLst>
              </a:tr>
              <a:tr h="661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Пожарная безопасность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хранение пожароопасных материалов, отсутствие/неисправны огнетушители,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наличие на местах проведения огневых работ возгораемых материалов, неисправные манометры на баллонах, шланги с порывами 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884632"/>
                  </a:ext>
                </a:extLst>
              </a:tr>
              <a:tr h="498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Работы на высоте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неприменение/неисправные/неполное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применение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средств защиты от падений, средства </a:t>
                      </a:r>
                      <a:r>
                        <a:rPr lang="ru-RU" sz="11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подмащивания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не соответствуют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требованиям, 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62670"/>
                  </a:ext>
                </a:extLst>
              </a:tr>
              <a:tr h="498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Допускная система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не </a:t>
                      </a:r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ведется полное и четкое заполнение всех пунктов 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наряда-допуска, отсутствие наряда-допуска, отсутствие на рабочем месте ответственных лиц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112136"/>
                  </a:ext>
                </a:extLst>
              </a:tr>
              <a:tr h="498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Не применение СИЗ, СИЗОД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Отсутствие/неприменение работниками СИЗОД,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отсутствие/неприменение работниками спецодежды, </a:t>
                      </a:r>
                      <a:r>
                        <a:rPr lang="ru-RU" sz="11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спецобуви</a:t>
                      </a:r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 СИЗ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204516"/>
                  </a:ext>
                </a:extLst>
              </a:tr>
              <a:tr h="661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Электробезопасность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Использование неисправных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сетевых колодок, на инструментах отсутствуют бирки с проверкой, нет удостоверений на группу по электробезопасности, распределительные устройства без заземления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5884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842328" y="141108"/>
            <a:ext cx="4257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И ОХРАНА ТРУДА</a:t>
            </a:r>
          </a:p>
        </p:txBody>
      </p:sp>
    </p:spTree>
    <p:extLst>
      <p:ext uri="{BB962C8B-B14F-4D97-AF65-F5344CB8AC3E}">
        <p14:creationId xmlns:p14="http://schemas.microsoft.com/office/powerpoint/2010/main" val="313758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470" y="763250"/>
            <a:ext cx="12097333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Ко дню независимости Республики Казахстан прошел второй этап конкурса по интегрированной системе безопасности и охраны труда «АМАН». По итогам конкурса были присвоены призовые места в номинациях:   </a:t>
            </a:r>
          </a:p>
          <a:p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«Лучшее 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производство»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 место –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ПСиОЗХ;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 место –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ПГПН;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 место –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ПСН.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«Лучший начальник 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производства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 место –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начальник производства ПСиОЗХ 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– </a:t>
            </a:r>
            <a:r>
              <a:rPr lang="ru-RU" sz="1300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Байтанаев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А.Б.;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 место – начальник производства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ПГПН 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– Мухамедиев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А.О.;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 место – начальник производства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ПСН 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–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Музыка П.В.;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«Лучший начальник 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установки / участка)»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 место –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Семёнов П.А. 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(начальник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С-300, ПГПН);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 место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– </a:t>
            </a:r>
            <a:r>
              <a:rPr lang="ru-RU" sz="1300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Уразалинов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И.Н. (начальник РХ, ПСН);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 место – </a:t>
            </a:r>
            <a:r>
              <a:rPr lang="ru-RU" sz="1300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Сембин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М.К. (</a:t>
            </a:r>
            <a:r>
              <a:rPr lang="ru-RU" sz="1300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и.о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начальника ПСГ, ПКОН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«Лучший 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наблюдатель ПНБ»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Начальник 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установки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ПСиОЗХ – Омаров Б.А. </a:t>
            </a:r>
          </a:p>
          <a:p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Лучший наблюдатель </a:t>
            </a:r>
            <a:r>
              <a:rPr lang="ru-RU" sz="13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Үздік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«</a:t>
            </a:r>
            <a:r>
              <a:rPr lang="kk-KZ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Қорғау картасы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 место 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– начальник установки ППТНО – Шубников С.В.;</a:t>
            </a:r>
          </a:p>
          <a:p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 место – оператор товарный ПСиОЗХ – С</a:t>
            </a:r>
            <a:r>
              <a:rPr lang="kk-KZ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әлібек Ә.Ә.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 место – оператор т/у ПППН – Абаев А.Б.</a:t>
            </a:r>
          </a:p>
          <a:p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«Лучший 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технический инспектор»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Сливщик-разливщик ПКОН – Гончаров С.А.</a:t>
            </a:r>
          </a:p>
          <a:p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«Лучший </a:t>
            </a:r>
            <a:r>
              <a:rPr lang="ru-RU" sz="13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парамедик</a:t>
            </a:r>
            <a:r>
              <a:rPr lang="ru-RU" sz="13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Оператор т/у ПГПН – Ильичев Д.Д. </a:t>
            </a:r>
          </a:p>
          <a:p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«Лучший инженер (ведущий инженер) по Б и ОТ»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Инженер по Б и ОТ – Бейсекеев А.М</a:t>
            </a:r>
            <a:r>
              <a:rPr lang="ru-RU" sz="13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26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906409" y="0"/>
            <a:ext cx="527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ИНТЕГРИРОВАННАЯ СИСТЕМА БЕЗОПАСНОСТИ И ОХРАНЫ ТРУДА «АМАН»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7" y="1303867"/>
            <a:ext cx="6843336" cy="49699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27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285819"/>
              </p:ext>
            </p:extLst>
          </p:nvPr>
        </p:nvGraphicFramePr>
        <p:xfrm>
          <a:off x="602742" y="3242824"/>
          <a:ext cx="4611724" cy="2278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0003">
                  <a:extLst>
                    <a:ext uri="{9D8B030D-6E8A-4147-A177-3AD203B41FA5}">
                      <a16:colId xmlns:a16="http://schemas.microsoft.com/office/drawing/2014/main" val="573753134"/>
                    </a:ext>
                  </a:extLst>
                </a:gridCol>
                <a:gridCol w="891721">
                  <a:extLst>
                    <a:ext uri="{9D8B030D-6E8A-4147-A177-3AD203B41FA5}">
                      <a16:colId xmlns:a16="http://schemas.microsoft.com/office/drawing/2014/main" val="3378561140"/>
                    </a:ext>
                  </a:extLst>
                </a:gridCol>
              </a:tblGrid>
              <a:tr h="309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Кол-во, чел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3775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Техническое обслуживание АСУТП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69479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Техническое обслуживание трубопроводов (ПВС)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684910"/>
                  </a:ext>
                </a:extLst>
              </a:tr>
              <a:tr h="434310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Техническое обслуживание водоснабжения, водоочистки и канализации (</a:t>
                      </a:r>
                      <a:r>
                        <a:rPr lang="ru-RU" sz="1400" b="0" i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ВиК</a:t>
                      </a:r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4964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Сантехническое обслуживание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773221"/>
                  </a:ext>
                </a:extLst>
              </a:tr>
              <a:tr h="3852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ИТОГО: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22334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1354" y="2935047"/>
            <a:ext cx="4611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 01.07.2023 года</a:t>
            </a:r>
            <a:endParaRPr lang="en-US" sz="16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8351" y="1522290"/>
            <a:ext cx="5838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01.11.2023 года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211F27F3-B08E-4BFF-A3D4-735AC6657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742843"/>
              </p:ext>
            </p:extLst>
          </p:nvPr>
        </p:nvGraphicFramePr>
        <p:xfrm>
          <a:off x="5799136" y="1931483"/>
          <a:ext cx="5838577" cy="17666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92854">
                  <a:extLst>
                    <a:ext uri="{9D8B030D-6E8A-4147-A177-3AD203B41FA5}">
                      <a16:colId xmlns:a16="http://schemas.microsoft.com/office/drawing/2014/main" val="3176633943"/>
                    </a:ext>
                  </a:extLst>
                </a:gridCol>
                <a:gridCol w="845723">
                  <a:extLst>
                    <a:ext uri="{9D8B030D-6E8A-4147-A177-3AD203B41FA5}">
                      <a16:colId xmlns:a16="http://schemas.microsoft.com/office/drawing/2014/main" val="3049891498"/>
                    </a:ext>
                  </a:extLst>
                </a:gridCol>
              </a:tblGrid>
              <a:tr h="28459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Кол-во, чел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644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Строительно-монтажные работы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106429"/>
                  </a:ext>
                </a:extLst>
              </a:tr>
              <a:tr h="342051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Техническое обслуживание, ремонт электрооборудования и электрических сетей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517942"/>
                  </a:ext>
                </a:extLst>
              </a:tr>
              <a:tr h="231644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Ремонт </a:t>
                      </a:r>
                      <a:r>
                        <a:rPr lang="ru-RU" sz="1400" b="0" i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КИПиА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166825"/>
                  </a:ext>
                </a:extLst>
              </a:tr>
              <a:tr h="231644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Обслуживание</a:t>
                      </a:r>
                      <a:r>
                        <a:rPr lang="ru-RU" sz="1400" b="0" i="0" u="none" strike="noStrike" kern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кондиционирования </a:t>
                      </a:r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вентиляции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092517"/>
                  </a:ext>
                </a:extLst>
              </a:tr>
              <a:tr h="354084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ИТОГО: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07310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799136" y="3902760"/>
            <a:ext cx="587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01.12.2023 года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211F27F3-B08E-4BFF-A3D4-735AC6657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550312"/>
              </p:ext>
            </p:extLst>
          </p:nvPr>
        </p:nvGraphicFramePr>
        <p:xfrm>
          <a:off x="5815541" y="4424737"/>
          <a:ext cx="5871387" cy="1067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9283">
                  <a:extLst>
                    <a:ext uri="{9D8B030D-6E8A-4147-A177-3AD203B41FA5}">
                      <a16:colId xmlns:a16="http://schemas.microsoft.com/office/drawing/2014/main" val="3176633943"/>
                    </a:ext>
                  </a:extLst>
                </a:gridCol>
                <a:gridCol w="862104">
                  <a:extLst>
                    <a:ext uri="{9D8B030D-6E8A-4147-A177-3AD203B41FA5}">
                      <a16:colId xmlns:a16="http://schemas.microsoft.com/office/drawing/2014/main" val="30498914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Кол-во, чел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Метрологическое обслуживание</a:t>
                      </a:r>
                      <a:r>
                        <a:rPr lang="ru-RU" sz="1400" b="0" i="0" u="none" strike="noStrike" kern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(метрология и поверка)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10642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88900" indent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Работы по ремонту технологического оборудования (РМЦ)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517942"/>
                  </a:ext>
                </a:extLst>
              </a:tr>
              <a:tr h="386347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ИТОГО: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65618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26292" y="5784308"/>
            <a:ext cx="649296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74650" indent="-285750" fontAlgn="b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Возврат персонала всего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1 232 чел;</a:t>
            </a:r>
          </a:p>
          <a:p>
            <a:pPr marL="374650" indent="-285750" fontAlgn="b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Штатная численность ПНХЗ после возврата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2 702 чел.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2742" y="953759"/>
            <a:ext cx="10990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algn="just" fontAlgn="b"/>
            <a:r>
              <a:rPr lang="kk-K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kk-KZ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установленные сроки осуществлен возврат </a:t>
            </a:r>
            <a:r>
              <a:rPr lang="kk-KZ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персонала аутсорсинговых </a:t>
            </a:r>
            <a:r>
              <a:rPr lang="kk-K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kk-KZ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337066"/>
              </p:ext>
            </p:extLst>
          </p:nvPr>
        </p:nvGraphicFramePr>
        <p:xfrm>
          <a:off x="602742" y="1910999"/>
          <a:ext cx="4611724" cy="692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0003">
                  <a:extLst>
                    <a:ext uri="{9D8B030D-6E8A-4147-A177-3AD203B41FA5}">
                      <a16:colId xmlns:a16="http://schemas.microsoft.com/office/drawing/2014/main" val="3092932391"/>
                    </a:ext>
                  </a:extLst>
                </a:gridCol>
                <a:gridCol w="891721">
                  <a:extLst>
                    <a:ext uri="{9D8B030D-6E8A-4147-A177-3AD203B41FA5}">
                      <a16:colId xmlns:a16="http://schemas.microsoft.com/office/drawing/2014/main" val="783020650"/>
                    </a:ext>
                  </a:extLst>
                </a:gridCol>
              </a:tblGrid>
              <a:tr h="38076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Кол-во, чел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307562"/>
                  </a:ext>
                </a:extLst>
              </a:tr>
              <a:tr h="311765">
                <a:tc>
                  <a:txBody>
                    <a:bodyPr/>
                    <a:lstStyle/>
                    <a:p>
                      <a:pPr marL="88900" fontAlgn="b"/>
                      <a:r>
                        <a:rPr lang="kk-KZ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Обслуживание подъездных путей 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016357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6293" y="1590619"/>
            <a:ext cx="461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 01.01.2023 года</a:t>
            </a:r>
            <a:endParaRPr lang="en-US" sz="16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827387" y="193940"/>
            <a:ext cx="9364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ВОЗВРАТ 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ТЕХНИЧЕСКОГО СЕРВИСА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43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28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8484415" y="170229"/>
            <a:ext cx="3707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КАДРОВАЯ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5360920"/>
              </p:ext>
            </p:extLst>
          </p:nvPr>
        </p:nvGraphicFramePr>
        <p:xfrm>
          <a:off x="142279" y="1517142"/>
          <a:ext cx="4666917" cy="1075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235527" y="777330"/>
            <a:ext cx="4857982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Численность персонала на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31.12.202</a:t>
            </a:r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г. –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2 424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чел.</a:t>
            </a:r>
          </a:p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Средний возраст персонала -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40 лет</a:t>
            </a:r>
            <a:endParaRPr lang="en-US" sz="14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высшим образованием –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1212 чел. (50 %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Средний стаж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работы на заводе –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лет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180712" y="5157742"/>
            <a:ext cx="74126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ПРАКТИКА НА ЗАВОДЕ СТУДЕНТОВ ВУЗОВ И КОЛЛЕДЖЕЙ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569674"/>
              </p:ext>
            </p:extLst>
          </p:nvPr>
        </p:nvGraphicFramePr>
        <p:xfrm>
          <a:off x="6125858" y="5477792"/>
          <a:ext cx="5447202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7957">
                  <a:extLst>
                    <a:ext uri="{9D8B030D-6E8A-4147-A177-3AD203B41FA5}">
                      <a16:colId xmlns:a16="http://schemas.microsoft.com/office/drawing/2014/main" val="3588736061"/>
                    </a:ext>
                  </a:extLst>
                </a:gridCol>
                <a:gridCol w="877103">
                  <a:extLst>
                    <a:ext uri="{9D8B030D-6E8A-4147-A177-3AD203B41FA5}">
                      <a16:colId xmlns:a16="http://schemas.microsoft.com/office/drawing/2014/main" val="3497413370"/>
                    </a:ext>
                  </a:extLst>
                </a:gridCol>
                <a:gridCol w="786267">
                  <a:extLst>
                    <a:ext uri="{9D8B030D-6E8A-4147-A177-3AD203B41FA5}">
                      <a16:colId xmlns:a16="http://schemas.microsoft.com/office/drawing/2014/main" val="2073102221"/>
                    </a:ext>
                  </a:extLst>
                </a:gridCol>
                <a:gridCol w="831685">
                  <a:extLst>
                    <a:ext uri="{9D8B030D-6E8A-4147-A177-3AD203B41FA5}">
                      <a16:colId xmlns:a16="http://schemas.microsoft.com/office/drawing/2014/main" val="2861157576"/>
                    </a:ext>
                  </a:extLst>
                </a:gridCol>
                <a:gridCol w="817095">
                  <a:extLst>
                    <a:ext uri="{9D8B030D-6E8A-4147-A177-3AD203B41FA5}">
                      <a16:colId xmlns:a16="http://schemas.microsoft.com/office/drawing/2014/main" val="3110382650"/>
                    </a:ext>
                  </a:extLst>
                </a:gridCol>
                <a:gridCol w="817095">
                  <a:extLst>
                    <a:ext uri="{9D8B030D-6E8A-4147-A177-3AD203B41FA5}">
                      <a16:colId xmlns:a16="http://schemas.microsoft.com/office/drawing/2014/main" val="41524746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Годы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2019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2022 г.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2023 г.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411789"/>
                  </a:ext>
                </a:extLst>
              </a:tr>
              <a:tr h="22031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Кол-во практикантов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199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6682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527343" y="806747"/>
            <a:ext cx="6352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Кадровый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резерв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сформирован на все критичные и ключевые позиции. Постоянные и временные переводы осуществляются согласно кадровому резерву. </a:t>
            </a: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/>
          </p:nvPr>
        </p:nvGraphicFramePr>
        <p:xfrm>
          <a:off x="5636524" y="1629940"/>
          <a:ext cx="6242908" cy="1070081"/>
        </p:xfrm>
        <a:graphic>
          <a:graphicData uri="http://schemas.openxmlformats.org/drawingml/2006/table">
            <a:tbl>
              <a:tblPr/>
              <a:tblGrid>
                <a:gridCol w="1651380">
                  <a:extLst>
                    <a:ext uri="{9D8B030D-6E8A-4147-A177-3AD203B41FA5}">
                      <a16:colId xmlns:a16="http://schemas.microsoft.com/office/drawing/2014/main" val="2867332898"/>
                    </a:ext>
                  </a:extLst>
                </a:gridCol>
                <a:gridCol w="1043564">
                  <a:extLst>
                    <a:ext uri="{9D8B030D-6E8A-4147-A177-3AD203B41FA5}">
                      <a16:colId xmlns:a16="http://schemas.microsoft.com/office/drawing/2014/main" val="2403068950"/>
                    </a:ext>
                  </a:extLst>
                </a:gridCol>
                <a:gridCol w="1070336">
                  <a:extLst>
                    <a:ext uri="{9D8B030D-6E8A-4147-A177-3AD203B41FA5}">
                      <a16:colId xmlns:a16="http://schemas.microsoft.com/office/drawing/2014/main" val="3847441973"/>
                    </a:ext>
                  </a:extLst>
                </a:gridCol>
                <a:gridCol w="1134268">
                  <a:extLst>
                    <a:ext uri="{9D8B030D-6E8A-4147-A177-3AD203B41FA5}">
                      <a16:colId xmlns:a16="http://schemas.microsoft.com/office/drawing/2014/main" val="692474092"/>
                    </a:ext>
                  </a:extLst>
                </a:gridCol>
                <a:gridCol w="1343360">
                  <a:extLst>
                    <a:ext uri="{9D8B030D-6E8A-4147-A177-3AD203B41FA5}">
                      <a16:colId xmlns:a16="http://schemas.microsoft.com/office/drawing/2014/main" val="3855520380"/>
                    </a:ext>
                  </a:extLst>
                </a:gridCol>
              </a:tblGrid>
              <a:tr h="460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должностей/профессий кадрового резерва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Кол-во резервистов</a:t>
                      </a:r>
                    </a:p>
                  </a:txBody>
                  <a:tcPr marL="4786" marR="4786" marT="47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 т.ч. 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резервисты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35-лет</a:t>
                      </a:r>
                    </a:p>
                  </a:txBody>
                  <a:tcPr marL="4786" marR="4786" marT="47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Кол-во 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назначенных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резервистов</a:t>
                      </a:r>
                    </a:p>
                  </a:txBody>
                  <a:tcPr marL="4786" marR="4786" marT="47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назначения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из кадрового </a:t>
                      </a:r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резерва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86" marR="4786" marT="47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945672"/>
                  </a:ext>
                </a:extLst>
              </a:tr>
              <a:tr h="333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419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3590" marR="3590" marT="35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69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3590" marR="3590" marT="35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319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3590" marR="3590" marT="35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51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3590" marR="3590" marT="35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3590" marR="3590" marT="35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825136"/>
                  </a:ext>
                </a:extLst>
              </a:tr>
            </a:tbl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135645205"/>
              </p:ext>
            </p:extLst>
          </p:nvPr>
        </p:nvGraphicFramePr>
        <p:xfrm>
          <a:off x="5784091" y="2908772"/>
          <a:ext cx="6095341" cy="1855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7284948" y="2873099"/>
            <a:ext cx="2946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ДУАЛЬНОЕ ОБУЧЕНИЕ</a:t>
            </a:r>
          </a:p>
        </p:txBody>
      </p:sp>
      <p:graphicFrame>
        <p:nvGraphicFramePr>
          <p:cNvPr id="18" name="Диаграмма 11"/>
          <p:cNvGraphicFramePr>
            <a:graphicFrameLocks/>
          </p:cNvGraphicFramePr>
          <p:nvPr>
            <p:extLst/>
          </p:nvPr>
        </p:nvGraphicFramePr>
        <p:xfrm>
          <a:off x="407368" y="3019932"/>
          <a:ext cx="3672408" cy="670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479376" y="2742933"/>
            <a:ext cx="2808312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Коэффициент текучести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7368" y="3807844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6000"/>
            </a:pPr>
            <a:r>
              <a:rPr lang="ru-RU" alt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Текучесть </a:t>
            </a:r>
            <a:r>
              <a:rPr lang="ru-RU" alt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персонала:</a:t>
            </a:r>
          </a:p>
          <a:p>
            <a:pPr algn="just">
              <a:buSzPct val="106000"/>
            </a:pPr>
            <a:r>
              <a:rPr lang="ru-RU" alt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2023 году - 6</a:t>
            </a:r>
            <a:r>
              <a:rPr lang="en-US" alt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</a:t>
            </a:r>
            <a:r>
              <a:rPr lang="ru-RU" alt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чел. (4,0%)</a:t>
            </a:r>
          </a:p>
          <a:p>
            <a:pPr algn="just">
              <a:buSzPct val="106000"/>
            </a:pPr>
            <a:r>
              <a:rPr lang="ru-RU" alt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2022 году </a:t>
            </a:r>
            <a:r>
              <a:rPr lang="ru-RU" alt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- 74 </a:t>
            </a:r>
            <a:r>
              <a:rPr lang="ru-RU" alt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чел. </a:t>
            </a:r>
            <a:r>
              <a:rPr lang="ru-RU" alt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(5,5%)</a:t>
            </a:r>
          </a:p>
          <a:p>
            <a:pPr algn="just">
              <a:buSzPct val="106000"/>
            </a:pPr>
            <a:r>
              <a:rPr lang="ru-RU" alt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2021 году – 88 чел</a:t>
            </a:r>
            <a:r>
              <a:rPr lang="ru-RU" alt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(6,0%)</a:t>
            </a:r>
            <a:endParaRPr lang="ru-RU" alt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Диаграмма 20"/>
          <p:cNvGraphicFramePr/>
          <p:nvPr>
            <p:extLst/>
          </p:nvPr>
        </p:nvGraphicFramePr>
        <p:xfrm>
          <a:off x="232224" y="5094927"/>
          <a:ext cx="3960440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497395" y="4852807"/>
            <a:ext cx="281669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Причины текучести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1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93854" y="165955"/>
            <a:ext cx="206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НАГРАЖДЕНИЯ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453B66-14BE-4AAD-B3E1-5E3F57FF7D73}"/>
              </a:ext>
            </a:extLst>
          </p:cNvPr>
          <p:cNvSpPr txBox="1"/>
          <p:nvPr/>
        </p:nvSpPr>
        <p:spPr>
          <a:xfrm>
            <a:off x="11762959" y="6543278"/>
            <a:ext cx="357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29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56548" y="6337157"/>
            <a:ext cx="5135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6000"/>
            </a:pPr>
            <a:endParaRPr lang="ru-RU" altLang="ru-RU" sz="900" b="1" u="sng" dirty="0" smtClean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algn="just">
              <a:buSzPct val="106000"/>
            </a:pPr>
            <a:endParaRPr lang="ru-RU" altLang="ru-RU" sz="900" b="1" u="sng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049632"/>
              </p:ext>
            </p:extLst>
          </p:nvPr>
        </p:nvGraphicFramePr>
        <p:xfrm>
          <a:off x="191344" y="767403"/>
          <a:ext cx="8647856" cy="5775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514">
                  <a:extLst>
                    <a:ext uri="{9D8B030D-6E8A-4147-A177-3AD203B41FA5}">
                      <a16:colId xmlns:a16="http://schemas.microsoft.com/office/drawing/2014/main" val="3417226044"/>
                    </a:ext>
                  </a:extLst>
                </a:gridCol>
                <a:gridCol w="6690674">
                  <a:extLst>
                    <a:ext uri="{9D8B030D-6E8A-4147-A177-3AD203B41FA5}">
                      <a16:colId xmlns:a16="http://schemas.microsoft.com/office/drawing/2014/main" val="2140578805"/>
                    </a:ext>
                  </a:extLst>
                </a:gridCol>
                <a:gridCol w="757008">
                  <a:extLst>
                    <a:ext uri="{9D8B030D-6E8A-4147-A177-3AD203B41FA5}">
                      <a16:colId xmlns:a16="http://schemas.microsoft.com/office/drawing/2014/main" val="2371806535"/>
                    </a:ext>
                  </a:extLst>
                </a:gridCol>
                <a:gridCol w="739660">
                  <a:extLst>
                    <a:ext uri="{9D8B030D-6E8A-4147-A177-3AD203B41FA5}">
                      <a16:colId xmlns:a16="http://schemas.microsoft.com/office/drawing/2014/main" val="3163122533"/>
                    </a:ext>
                  </a:extLst>
                </a:gridCol>
              </a:tblGrid>
              <a:tr h="31284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900" b="1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Награды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31233"/>
                  </a:ext>
                </a:extLst>
              </a:tr>
              <a:tr h="248330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Государственные награды</a:t>
                      </a:r>
                      <a:endParaRPr lang="ru-RU" sz="9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248265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Медаль «Ерен енбег</a:t>
                      </a: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і үшін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965239"/>
                  </a:ext>
                </a:extLst>
              </a:tr>
              <a:tr h="168696">
                <a:tc rowSpan="8"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Награды Министерства энергетики РК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806284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Медаль "Мұнай-газ кешенін дамытуға қосқан үлесі үшін"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673395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Медаль "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Мұнай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-газ-химия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саласын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дамытуға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қосқан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үлесі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939647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Медаль "Электр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энергетикасы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саласына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қосқан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үлесі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767229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Нагрудный знак "Мұнай-газ саласының еңбек сіңірген қызметкері"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571656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Медаль Еңбек ардагері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329729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 МинЭнерго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321712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Благодарственное  письмо МинЭнерго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619028"/>
                  </a:ext>
                </a:extLst>
              </a:tr>
              <a:tr h="16869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Диплом Министерства</a:t>
                      </a:r>
                      <a:r>
                        <a:rPr lang="kk-KZ" sz="900" b="1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труда и социальной защиты</a:t>
                      </a:r>
                      <a:endParaRPr lang="ru-RU" sz="9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703149"/>
                  </a:ext>
                </a:extLst>
              </a:tr>
              <a:tr h="16869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Нагрудный знак "Экология саласының үздігі"</a:t>
                      </a:r>
                      <a:endParaRPr lang="ru-RU" sz="9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481614"/>
                  </a:ext>
                </a:extLst>
              </a:tr>
              <a:tr h="31807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Нагрудный знак, </a:t>
                      </a:r>
                      <a:r>
                        <a:rPr lang="kk-KZ" sz="9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грамота, Благодарственное</a:t>
                      </a:r>
                      <a:r>
                        <a:rPr lang="kk-KZ" sz="900" b="1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письмо </a:t>
                      </a:r>
                      <a:r>
                        <a:rPr lang="kk-KZ" sz="9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АО ФНБ Самрук-Казына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618417"/>
                  </a:ext>
                </a:extLst>
              </a:tr>
              <a:tr h="16869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Казэнерджи (медаль, почетные</a:t>
                      </a:r>
                      <a:r>
                        <a:rPr lang="ru-RU" sz="900" b="1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грамоты и письма)</a:t>
                      </a:r>
                      <a:endParaRPr lang="ru-RU" sz="9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269502"/>
                  </a:ext>
                </a:extLst>
              </a:tr>
              <a:tr h="33739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ОЮЛ "Ассоциации производителей и потребителей нефтегазохимической продукции" (благодарственное</a:t>
                      </a:r>
                      <a:r>
                        <a:rPr lang="ru-RU" sz="900" b="1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письмо)</a:t>
                      </a:r>
                      <a:endParaRPr lang="ru-RU" sz="9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614213"/>
                  </a:ext>
                </a:extLst>
              </a:tr>
              <a:tr h="168696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АО НК «КазМунайГаз</a:t>
                      </a:r>
                      <a:r>
                        <a:rPr lang="ru-RU" sz="9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507548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 АО НК «</a:t>
                      </a: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КазМунайГаз»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009218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Памятный знак АО НК </a:t>
                      </a: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«КазМунайГаз»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464505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Благодарственное письмо АО НК </a:t>
                      </a: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«КазМунайГаз»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651598"/>
                  </a:ext>
                </a:extLst>
              </a:tr>
              <a:tr h="168696">
                <a:tc rowSpan="5"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Акимат, маслихат  </a:t>
                      </a:r>
                      <a:r>
                        <a:rPr lang="kk-KZ" sz="9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области и города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133420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</a:t>
                      </a: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грамота, Благодарственное</a:t>
                      </a:r>
                      <a:r>
                        <a:rPr lang="kk-KZ" sz="90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письмо </a:t>
                      </a: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акима области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529291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</a:t>
                      </a: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грамота, Благодарственное</a:t>
                      </a:r>
                      <a:r>
                        <a:rPr lang="kk-KZ" sz="90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письмо </a:t>
                      </a: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акима </a:t>
                      </a:r>
                      <a:r>
                        <a:rPr lang="kk-KZ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города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845301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Благодарственное  письмо малисхата</a:t>
                      </a:r>
                      <a:r>
                        <a:rPr lang="kk-KZ" sz="90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области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016077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Благодарственное</a:t>
                      </a:r>
                      <a:r>
                        <a:rPr lang="kk-KZ" sz="90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письмо управления труда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063344"/>
                  </a:ext>
                </a:extLst>
              </a:tr>
              <a:tr h="168696">
                <a:tc rowSpan="5"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ПНХЗ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ru-RU" sz="9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344192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 Генерального директора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526242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Благодарственное письмо Генерального директора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226320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Дипломы 1,2,3 степени </a:t>
                      </a:r>
                      <a:r>
                        <a:rPr lang="kk-KZ" sz="9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«Үздік маман»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114134"/>
                  </a:ext>
                </a:extLst>
              </a:tr>
              <a:tr h="168696">
                <a:tc vMerge="1">
                  <a:txBody>
                    <a:bodyPr/>
                    <a:lstStyle/>
                    <a:p>
                      <a:pPr algn="ctr" rtl="0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Доска Почета</a:t>
                      </a:r>
                      <a:endParaRPr lang="ru-RU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9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572073"/>
                  </a:ext>
                </a:extLst>
              </a:tr>
              <a:tr h="173140">
                <a:tc>
                  <a:txBody>
                    <a:bodyPr/>
                    <a:lstStyle/>
                    <a:p>
                      <a:pPr algn="ctr" rtl="0" fontAlgn="b"/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  ВСЕГО: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136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158</a:t>
                      </a:r>
                      <a:endParaRPr lang="ru-RU" sz="8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250471"/>
                  </a:ext>
                </a:extLst>
              </a:tr>
            </a:tbl>
          </a:graphicData>
        </a:graphic>
      </p:graphicFrame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55" y="796681"/>
            <a:ext cx="2736304" cy="178076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55" y="2722838"/>
            <a:ext cx="2736304" cy="18242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55" y="4756773"/>
            <a:ext cx="2736304" cy="18242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5841402" y="64550"/>
            <a:ext cx="6185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ОСНОВНЫХ ПРОИЗВОДСТВЕННЫХ ПОКАЗАТЕЛЕЙ ЗА 2023 ГОД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962092"/>
              </p:ext>
            </p:extLst>
          </p:nvPr>
        </p:nvGraphicFramePr>
        <p:xfrm>
          <a:off x="729753" y="1006362"/>
          <a:ext cx="10843308" cy="5431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1362">
                  <a:extLst>
                    <a:ext uri="{9D8B030D-6E8A-4147-A177-3AD203B41FA5}">
                      <a16:colId xmlns:a16="http://schemas.microsoft.com/office/drawing/2014/main" val="3211243061"/>
                    </a:ext>
                  </a:extLst>
                </a:gridCol>
                <a:gridCol w="2584888">
                  <a:extLst>
                    <a:ext uri="{9D8B030D-6E8A-4147-A177-3AD203B41FA5}">
                      <a16:colId xmlns:a16="http://schemas.microsoft.com/office/drawing/2014/main" val="629859277"/>
                    </a:ext>
                  </a:extLst>
                </a:gridCol>
                <a:gridCol w="2262911">
                  <a:extLst>
                    <a:ext uri="{9D8B030D-6E8A-4147-A177-3AD203B41FA5}">
                      <a16:colId xmlns:a16="http://schemas.microsoft.com/office/drawing/2014/main" val="3952526180"/>
                    </a:ext>
                  </a:extLst>
                </a:gridCol>
                <a:gridCol w="1744147">
                  <a:extLst>
                    <a:ext uri="{9D8B030D-6E8A-4147-A177-3AD203B41FA5}">
                      <a16:colId xmlns:a16="http://schemas.microsoft.com/office/drawing/2014/main" val="4033056423"/>
                    </a:ext>
                  </a:extLst>
                </a:gridCol>
              </a:tblGrid>
              <a:tr h="43846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План МЭ РК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Исполнение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563572"/>
                  </a:ext>
                </a:extLst>
              </a:tr>
              <a:tr h="283917">
                <a:tc vMerge="1">
                  <a:txBody>
                    <a:bodyPr/>
                    <a:lstStyle/>
                    <a:p>
                      <a:pPr algn="l" rtl="0" fontAlgn="ctr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2" marR="8482" marT="84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Тонн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Тонн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260524"/>
                  </a:ext>
                </a:extLst>
              </a:tr>
              <a:tr h="30677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Переработка сырья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5 300 000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5 433 510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103%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214539"/>
                  </a:ext>
                </a:extLst>
              </a:tr>
              <a:tr h="1025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236660"/>
                  </a:ext>
                </a:extLst>
              </a:tr>
              <a:tr h="25969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Сжиженный газ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286 843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310 867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108%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4581063"/>
                  </a:ext>
                </a:extLst>
              </a:tr>
              <a:tr h="28885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Автобензины: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1 493 419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1 553 323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104%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883891"/>
                  </a:ext>
                </a:extLst>
              </a:tr>
              <a:tr h="31828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i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Аи-92</a:t>
                      </a:r>
                      <a:endParaRPr lang="ru-RU" sz="1400" i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1 075 619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1 094 072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102%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665096"/>
                  </a:ext>
                </a:extLst>
              </a:tr>
              <a:tr h="23889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i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Аи-95/98</a:t>
                      </a:r>
                      <a:endParaRPr lang="ru-RU" sz="1400" i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417 800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459 251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110%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459046"/>
                  </a:ext>
                </a:extLst>
              </a:tr>
              <a:tr h="27184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Авиатопливо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176 000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203 469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116%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820862"/>
                  </a:ext>
                </a:extLst>
              </a:tr>
              <a:tr h="24713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Дизельное топливо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1 688 842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1 827 352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108%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564912"/>
                  </a:ext>
                </a:extLst>
              </a:tr>
              <a:tr h="26074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Печное топливо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17 073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017641"/>
                  </a:ext>
                </a:extLst>
              </a:tr>
              <a:tr h="25452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Сырье для техуглерода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75267"/>
                  </a:ext>
                </a:extLst>
              </a:tr>
              <a:tr h="25537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Мазут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674 009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519 475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77%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423365"/>
                  </a:ext>
                </a:extLst>
              </a:tr>
              <a:tr h="25367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Битум 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280 183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289 440,00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103%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196668"/>
                  </a:ext>
                </a:extLst>
              </a:tr>
              <a:tr h="24509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Кокс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243 481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260 514,00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107%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674796"/>
                  </a:ext>
                </a:extLst>
              </a:tr>
              <a:tr h="2545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Сера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50 698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52668,00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104%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832028"/>
                  </a:ext>
                </a:extLst>
              </a:tr>
              <a:tr h="32127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Топливо</a:t>
                      </a:r>
                      <a:r>
                        <a:rPr lang="en-US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потери</a:t>
                      </a:r>
                      <a:r>
                        <a:rPr lang="en-US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и кокс выжигаемый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, %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7,39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6,93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94%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144228"/>
                  </a:ext>
                </a:extLst>
              </a:tr>
              <a:tr h="33951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Глубина переработки, %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86,39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89,63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104%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371059"/>
                  </a:ext>
                </a:extLst>
              </a:tr>
              <a:tr h="36951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Выход светлых нефтепродуктов, %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68,78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72,02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105%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34064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80519" y="188640"/>
            <a:ext cx="473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И РАЗВИТИЕ ПЕРСОНАЛА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384745"/>
              </p:ext>
            </p:extLst>
          </p:nvPr>
        </p:nvGraphicFramePr>
        <p:xfrm>
          <a:off x="191344" y="980728"/>
          <a:ext cx="4864751" cy="48894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1810">
                  <a:extLst>
                    <a:ext uri="{9D8B030D-6E8A-4147-A177-3AD203B41FA5}">
                      <a16:colId xmlns:a16="http://schemas.microsoft.com/office/drawing/2014/main" val="3417226044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val="2140578805"/>
                    </a:ext>
                  </a:extLst>
                </a:gridCol>
                <a:gridCol w="890729">
                  <a:extLst>
                    <a:ext uri="{9D8B030D-6E8A-4147-A177-3AD203B41FA5}">
                      <a16:colId xmlns:a16="http://schemas.microsoft.com/office/drawing/2014/main" val="3163122533"/>
                    </a:ext>
                  </a:extLst>
                </a:gridCol>
              </a:tblGrid>
              <a:tr h="403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Вид обучения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2022 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dirty="0" smtClean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31233"/>
                  </a:ext>
                </a:extLst>
              </a:tr>
              <a:tr h="298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Повышение квалификации,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в том числе: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438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866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965239"/>
                  </a:ext>
                </a:extLst>
              </a:tr>
              <a:tr h="368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Рабочего персонала</a:t>
                      </a:r>
                      <a:endParaRPr lang="ru-RU" sz="1200" b="0" i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167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249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82519"/>
                  </a:ext>
                </a:extLst>
              </a:tr>
              <a:tr h="29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РСС</a:t>
                      </a:r>
                      <a:endParaRPr lang="ru-RU" sz="1200" b="0" i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271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617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858613"/>
                  </a:ext>
                </a:extLst>
              </a:tr>
              <a:tr h="6063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Подготовка/переподготовка по промышленной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безопасности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1464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1578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806284"/>
                  </a:ext>
                </a:extLst>
              </a:tr>
              <a:tr h="6063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Обучение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с использованием тренажерных комплексов 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1286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1956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81379"/>
                  </a:ext>
                </a:extLst>
              </a:tr>
              <a:tr h="6063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Обучение персонала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 в рамках реализации проекта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АМАН (работы на высоте)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815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597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9642412"/>
                  </a:ext>
                </a:extLst>
              </a:tr>
              <a:tr h="4033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Обучение «Культура безопасности»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1375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661083"/>
                  </a:ext>
                </a:extLst>
              </a:tr>
              <a:tr h="327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Обучение «Оценка рисков»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1040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939"/>
                  </a:ext>
                </a:extLst>
              </a:tr>
              <a:tr h="3289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Всего обучено персонала: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4003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7412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350243"/>
                  </a:ext>
                </a:extLst>
              </a:tr>
              <a:tr h="4960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Расходы на обучение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персонала, тыс. тенге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21 655, 65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51046,51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882285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91344" y="5970502"/>
            <a:ext cx="51125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3663" algn="just">
              <a:tabLst>
                <a:tab pos="266700" algn="l"/>
                <a:tab pos="534988" algn="l"/>
              </a:tabLst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Увеличение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обусловлено полным снятием ограничений, связанных с пандемией и возобновлением проведения обучающих мероприятий в полном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объеме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715581"/>
              </p:ext>
            </p:extLst>
          </p:nvPr>
        </p:nvGraphicFramePr>
        <p:xfrm>
          <a:off x="5663952" y="980729"/>
          <a:ext cx="6264694" cy="4086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1216">
                  <a:extLst>
                    <a:ext uri="{9D8B030D-6E8A-4147-A177-3AD203B41FA5}">
                      <a16:colId xmlns:a16="http://schemas.microsoft.com/office/drawing/2014/main" val="3417226044"/>
                    </a:ext>
                  </a:extLst>
                </a:gridCol>
                <a:gridCol w="2099396">
                  <a:extLst>
                    <a:ext uri="{9D8B030D-6E8A-4147-A177-3AD203B41FA5}">
                      <a16:colId xmlns:a16="http://schemas.microsoft.com/office/drawing/2014/main" val="1314567947"/>
                    </a:ext>
                  </a:extLst>
                </a:gridCol>
                <a:gridCol w="901795">
                  <a:extLst>
                    <a:ext uri="{9D8B030D-6E8A-4147-A177-3AD203B41FA5}">
                      <a16:colId xmlns:a16="http://schemas.microsoft.com/office/drawing/2014/main" val="9976764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089034396"/>
                    </a:ext>
                  </a:extLst>
                </a:gridCol>
                <a:gridCol w="451686">
                  <a:extLst>
                    <a:ext uri="{9D8B030D-6E8A-4147-A177-3AD203B41FA5}">
                      <a16:colId xmlns:a16="http://schemas.microsoft.com/office/drawing/2014/main" val="2967034653"/>
                    </a:ext>
                  </a:extLst>
                </a:gridCol>
                <a:gridCol w="569517">
                  <a:extLst>
                    <a:ext uri="{9D8B030D-6E8A-4147-A177-3AD203B41FA5}">
                      <a16:colId xmlns:a16="http://schemas.microsoft.com/office/drawing/2014/main" val="824787404"/>
                    </a:ext>
                  </a:extLst>
                </a:gridCol>
                <a:gridCol w="562782">
                  <a:extLst>
                    <a:ext uri="{9D8B030D-6E8A-4147-A177-3AD203B41FA5}">
                      <a16:colId xmlns:a16="http://schemas.microsoft.com/office/drawing/2014/main" val="2140578805"/>
                    </a:ext>
                  </a:extLst>
                </a:gridCol>
                <a:gridCol w="576254">
                  <a:extLst>
                    <a:ext uri="{9D8B030D-6E8A-4147-A177-3AD203B41FA5}">
                      <a16:colId xmlns:a16="http://schemas.microsoft.com/office/drawing/2014/main" val="3163122533"/>
                    </a:ext>
                  </a:extLst>
                </a:gridCol>
              </a:tblGrid>
              <a:tr h="46667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Произв. комплекс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установки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Дата ввода в </a:t>
                      </a: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эксплуатацию КТК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Количество  работников прошедших тренинги  на КТК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u="none" strike="noStrike" dirty="0" smtClean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u="none" strike="noStrike" dirty="0" smtClean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 smtClean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31233"/>
                  </a:ext>
                </a:extLst>
              </a:tr>
              <a:tr h="589544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</a:p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965239"/>
                  </a:ext>
                </a:extLst>
              </a:tr>
              <a:tr h="413667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ППТНО</a:t>
                      </a:r>
                      <a:endParaRPr lang="ru-RU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замедленного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коксования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06.12.2019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96 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129 </a:t>
                      </a:r>
                      <a:endParaRPr lang="ru-RU" sz="1000" b="0" i="0" u="none" strike="noStrike" dirty="0" smtClean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290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303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311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82519"/>
                  </a:ext>
                </a:extLst>
              </a:tr>
              <a:tr h="413667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ПСН</a:t>
                      </a:r>
                      <a:endParaRPr lang="ru-RU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изомеризации и сплиттера нафты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17.02.2020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283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259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245</a:t>
                      </a:r>
                    </a:p>
                    <a:p>
                      <a:pPr algn="ctr" rtl="0" fontAlgn="ctr"/>
                      <a:endParaRPr lang="ru-RU" sz="1000" b="0" i="0" u="none" strike="noStrike" dirty="0" smtClean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658514"/>
                  </a:ext>
                </a:extLst>
              </a:tr>
              <a:tr h="413667">
                <a:tc rowSpan="4"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ПППН</a:t>
                      </a:r>
                      <a:endParaRPr lang="ru-RU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по первичной переработке нефти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 кв. 2022 г.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217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270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35257"/>
                  </a:ext>
                </a:extLst>
              </a:tr>
              <a:tr h="280004">
                <a:tc vMerge="1">
                  <a:txBody>
                    <a:bodyPr/>
                    <a:lstStyle/>
                    <a:p>
                      <a:pPr marL="180000" algn="l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кат. риформинга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 кв. 2022 г.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264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82629"/>
                  </a:ext>
                </a:extLst>
              </a:tr>
              <a:tr h="413667">
                <a:tc vMerge="1">
                  <a:txBody>
                    <a:bodyPr/>
                    <a:lstStyle/>
                    <a:p>
                      <a:pPr marL="180000" algn="l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гидроочистки дизельного </a:t>
                      </a:r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топлива </a:t>
                      </a:r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и керосина</a:t>
                      </a: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31.12.2020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213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187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434578"/>
                  </a:ext>
                </a:extLst>
              </a:tr>
              <a:tr h="413667">
                <a:tc vMerge="1">
                  <a:txBody>
                    <a:bodyPr/>
                    <a:lstStyle/>
                    <a:p>
                      <a:pPr marL="0"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газофракционирования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 кв. 2022 г.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 smtClean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810880"/>
                  </a:ext>
                </a:extLst>
              </a:tr>
              <a:tr h="280004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ПСиОЗХ</a:t>
                      </a:r>
                      <a:endParaRPr lang="ru-RU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производства серы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 кв. 2021 г.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248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446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502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858613"/>
                  </a:ext>
                </a:extLst>
              </a:tr>
              <a:tr h="4015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234</a:t>
                      </a:r>
                      <a:endParaRPr lang="ru-RU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1038</a:t>
                      </a:r>
                      <a:endParaRPr lang="ru-RU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1286</a:t>
                      </a:r>
                      <a:endParaRPr lang="ru-RU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1956</a:t>
                      </a:r>
                      <a:endParaRPr lang="ru-RU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806284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91344" y="692696"/>
            <a:ext cx="459595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Обучение и развитие персонала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91944" y="692696"/>
            <a:ext cx="459595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Обучение на компьютерных тренажерных комплексах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94130" y="5343806"/>
            <a:ext cx="61345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Развитие талантов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94130" y="5620805"/>
            <a:ext cx="62153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3663" algn="just">
              <a:tabLst>
                <a:tab pos="266700" algn="l"/>
                <a:tab pos="534988" algn="l"/>
              </a:tabLs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Ежегодно на ПНХЗ проводятся конкурсы, способствующие выявлению и развитию талантливых кадров: «Үздік маман», «Лучший технолог», «Лучшее технологическое решение», «Лучшее новаторское решение», «Лучшее производство», «Лучшая бригада». Также работники активно принимают участие в областных и республиканских конкурсах «Еңбек жолы», «Премия Ертіс Дарыны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498265" y="6559524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4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471681" y="6467617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31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480314" y="46782"/>
            <a:ext cx="4711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ДИСЦИПЛИНАРНЫЕ ВЗЫСКАНИЯ / НАГРАЖДЕНИЕ РАБОТНИКОВ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748599"/>
              </p:ext>
            </p:extLst>
          </p:nvPr>
        </p:nvGraphicFramePr>
        <p:xfrm>
          <a:off x="289445" y="1018785"/>
          <a:ext cx="6568555" cy="13804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03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022">
                  <a:extLst>
                    <a:ext uri="{9D8B030D-6E8A-4147-A177-3AD203B41FA5}">
                      <a16:colId xmlns:a16="http://schemas.microsoft.com/office/drawing/2014/main" val="4285971451"/>
                    </a:ext>
                  </a:extLst>
                </a:gridCol>
                <a:gridCol w="1177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881">
                  <a:extLst>
                    <a:ext uri="{9D8B030D-6E8A-4147-A177-3AD203B41FA5}">
                      <a16:colId xmlns:a16="http://schemas.microsoft.com/office/drawing/2014/main" val="2319281994"/>
                    </a:ext>
                  </a:extLst>
                </a:gridCol>
                <a:gridCol w="636645">
                  <a:extLst>
                    <a:ext uri="{9D8B030D-6E8A-4147-A177-3AD203B41FA5}">
                      <a16:colId xmlns:a16="http://schemas.microsoft.com/office/drawing/2014/main" val="1177953661"/>
                    </a:ext>
                  </a:extLst>
                </a:gridCol>
              </a:tblGrid>
              <a:tr h="2518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Виды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дисциплинарных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взысканий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2021</a:t>
                      </a: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2022</a:t>
                      </a: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2023</a:t>
                      </a: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2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Замечание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8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Выговор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Строгий выговор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Всего за год: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26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456481192"/>
              </p:ext>
            </p:extLst>
          </p:nvPr>
        </p:nvGraphicFramePr>
        <p:xfrm>
          <a:off x="367541" y="2427812"/>
          <a:ext cx="9663877" cy="282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367541" y="4949107"/>
            <a:ext cx="9163734" cy="1657010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целом за 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</a:t>
            </a:r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  работниками предприятия допущено 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нарушений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том числе:  </a:t>
            </a: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нарушений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норм Порядка осуществления закупок АО ФНБ «Самрук-Казына»,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lang="en-US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нарушений за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ненадлежащее исполнение должностных обязанностей.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сравнению  с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</a:t>
            </a:r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годом количество нарушений в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</a:t>
            </a:r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году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увеличилось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</a:t>
            </a:r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541" y="693113"/>
            <a:ext cx="42737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НАРУШЕНИЯ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32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198231"/>
              </p:ext>
            </p:extLst>
          </p:nvPr>
        </p:nvGraphicFramePr>
        <p:xfrm>
          <a:off x="222999" y="1176038"/>
          <a:ext cx="5971856" cy="349154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492964">
                  <a:extLst>
                    <a:ext uri="{9D8B030D-6E8A-4147-A177-3AD203B41FA5}">
                      <a16:colId xmlns:a16="http://schemas.microsoft.com/office/drawing/2014/main" val="1172441033"/>
                    </a:ext>
                  </a:extLst>
                </a:gridCol>
                <a:gridCol w="1492964">
                  <a:extLst>
                    <a:ext uri="{9D8B030D-6E8A-4147-A177-3AD203B41FA5}">
                      <a16:colId xmlns:a16="http://schemas.microsoft.com/office/drawing/2014/main" val="1291402193"/>
                    </a:ext>
                  </a:extLst>
                </a:gridCol>
                <a:gridCol w="1492964">
                  <a:extLst>
                    <a:ext uri="{9D8B030D-6E8A-4147-A177-3AD203B41FA5}">
                      <a16:colId xmlns:a16="http://schemas.microsoft.com/office/drawing/2014/main" val="129850711"/>
                    </a:ext>
                  </a:extLst>
                </a:gridCol>
                <a:gridCol w="1492964">
                  <a:extLst>
                    <a:ext uri="{9D8B030D-6E8A-4147-A177-3AD203B41FA5}">
                      <a16:colId xmlns:a16="http://schemas.microsoft.com/office/drawing/2014/main" val="2715494859"/>
                    </a:ext>
                  </a:extLst>
                </a:gridCol>
              </a:tblGrid>
              <a:tr h="3765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НОМИНАЦИЯ 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место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место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место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300058"/>
                  </a:ext>
                </a:extLst>
              </a:tr>
              <a:tr h="623001"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«Лучший оператор технологических установок»</a:t>
                      </a:r>
                      <a:endParaRPr lang="ru-RU" sz="9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Бабенко Антон, </a:t>
                      </a:r>
                      <a:endParaRPr lang="en-US" sz="10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ПППН 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Хайрутдинов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Олег, </a:t>
                      </a:r>
                      <a:endParaRPr lang="en-US" sz="10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Нұрмәди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Батырбек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en-US" sz="10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705165"/>
                  </a:ext>
                </a:extLst>
              </a:tr>
              <a:tr h="623001"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«Лучший оператор товарный»</a:t>
                      </a:r>
                      <a:endParaRPr lang="ru-RU" sz="9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Алексеев Антон,</a:t>
                      </a: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50" baseline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ПСН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Жусупбаев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Мирас, ПКОН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Шалдыбаев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Арлан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en-US" sz="10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ПСН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220980"/>
                  </a:ext>
                </a:extLst>
              </a:tr>
              <a:tr h="623001"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«Лучший машинист технологических насосов»</a:t>
                      </a:r>
                      <a:endParaRPr lang="ru-RU" sz="9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Иващенко</a:t>
                      </a: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Александр,</a:t>
                      </a:r>
                      <a:endParaRPr lang="en-US" sz="1050" baseline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aseline="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ПСиОЗХ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Лучининов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Александр,</a:t>
                      </a: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ППТНО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Науман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Александр, ПППН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607140"/>
                  </a:ext>
                </a:extLst>
              </a:tr>
              <a:tr h="623001"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«Лучший машинист компрессорных установок»</a:t>
                      </a:r>
                      <a:endParaRPr lang="ru-RU" sz="9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Исмухаметов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Мират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ПППН</a:t>
                      </a:r>
                      <a:endParaRPr lang="ru-RU" sz="10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Быченко Максим,</a:t>
                      </a: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50" baseline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2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</a:t>
                      </a:r>
                      <a:endParaRPr lang="ru-RU" sz="10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Касымов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Дамир,</a:t>
                      </a: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50" baseline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2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</a:t>
                      </a:r>
                      <a:endParaRPr lang="ru-RU" sz="10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226132"/>
                  </a:ext>
                </a:extLst>
              </a:tr>
              <a:tr h="623001">
                <a:tc>
                  <a:txBody>
                    <a:bodyPr/>
                    <a:lstStyle/>
                    <a:p>
                      <a:pPr marL="72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«Лучший лаборант химического анализа»</a:t>
                      </a:r>
                      <a:endParaRPr lang="ru-RU" sz="9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Вовк Дарья,</a:t>
                      </a: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сан. лаборатория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Макаренко Мария, </a:t>
                      </a:r>
                    </a:p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сан. лаборатория 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Амангельді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Ботагөз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Сан. лаборатория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412176"/>
                  </a:ext>
                </a:extLst>
              </a:tr>
            </a:tbl>
          </a:graphicData>
        </a:graphic>
      </p:graphicFrame>
      <p:pic>
        <p:nvPicPr>
          <p:cNvPr id="17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6933" y="4969038"/>
            <a:ext cx="1846477" cy="1515624"/>
          </a:xfrm>
          <a:prstGeom prst="rect">
            <a:avLst/>
          </a:prstGeom>
        </p:spPr>
      </p:pic>
      <p:pic>
        <p:nvPicPr>
          <p:cNvPr id="18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11" y="5027189"/>
            <a:ext cx="1846478" cy="138485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262" y="5017986"/>
            <a:ext cx="1836965" cy="140821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2979" y="5073252"/>
            <a:ext cx="1834260" cy="130719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23001" y="683594"/>
            <a:ext cx="53540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этап конкурса «ҮЗДІК МАМАН»</a:t>
            </a:r>
            <a:r>
              <a:rPr lang="kk-KZ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14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апреля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02 июня 2023 года 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86164" y="753170"/>
            <a:ext cx="6113484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этап конкурса «ҮЗДІК МАМАН»</a:t>
            </a:r>
            <a:r>
              <a:rPr lang="kk-KZ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2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k-KZ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среди ДЗО АО НК «КазМунайГаз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 баз</a:t>
            </a:r>
            <a:r>
              <a:rPr lang="kk-KZ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е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АО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ru-RU" sz="11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Каражанбасмунай</a:t>
            </a:r>
            <a:r>
              <a:rPr lang="ru-RU" sz="1100" b="1" dirty="0" smtClean="0">
                <a:solidFill>
                  <a:srgbClr val="002060"/>
                </a:solidFill>
              </a:rPr>
              <a:t>», г. Актау</a:t>
            </a:r>
            <a:endParaRPr lang="ru-RU" sz="1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14 -17 сентября  2023 </a:t>
            </a:r>
            <a:r>
              <a:rPr lang="ru-RU" sz="105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года</a:t>
            </a:r>
          </a:p>
          <a:p>
            <a:pPr algn="ctr"/>
            <a:r>
              <a:rPr lang="ru-RU" sz="105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Иващенко Александр Олегович </a:t>
            </a:r>
            <a:r>
              <a:rPr lang="ru-RU" sz="105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занял</a:t>
            </a:r>
            <a:r>
              <a:rPr lang="ru-RU" sz="105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 место </a:t>
            </a:r>
            <a:r>
              <a:rPr lang="ru-RU" sz="105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номинации «Лучший машинист т/н»</a:t>
            </a:r>
            <a:endParaRPr lang="ru-RU" sz="105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4050134b-b223-49d6-b587-511d1c3531f5@PNHZ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0"/>
          <a:stretch/>
        </p:blipFill>
        <p:spPr bwMode="auto">
          <a:xfrm>
            <a:off x="6414653" y="1738046"/>
            <a:ext cx="2473109" cy="162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866786" y="3556353"/>
            <a:ext cx="66609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105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проф. мастерства 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«Лучший по профессии - </a:t>
            </a:r>
            <a:r>
              <a:rPr lang="ru-RU" sz="105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2023» 28-30 августа 2023 года</a:t>
            </a:r>
            <a:endParaRPr lang="ru-RU" sz="10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208" y="5301033"/>
            <a:ext cx="2313040" cy="13490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t="8245"/>
          <a:stretch/>
        </p:blipFill>
        <p:spPr>
          <a:xfrm>
            <a:off x="6716226" y="5301033"/>
            <a:ext cx="2415630" cy="1349056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517359"/>
              </p:ext>
            </p:extLst>
          </p:nvPr>
        </p:nvGraphicFramePr>
        <p:xfrm>
          <a:off x="6414653" y="3799600"/>
          <a:ext cx="5673881" cy="15014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3070">
                  <a:extLst>
                    <a:ext uri="{9D8B030D-6E8A-4147-A177-3AD203B41FA5}">
                      <a16:colId xmlns:a16="http://schemas.microsoft.com/office/drawing/2014/main" val="2620474692"/>
                    </a:ext>
                  </a:extLst>
                </a:gridCol>
                <a:gridCol w="3620811">
                  <a:extLst>
                    <a:ext uri="{9D8B030D-6E8A-4147-A177-3AD203B41FA5}">
                      <a16:colId xmlns:a16="http://schemas.microsoft.com/office/drawing/2014/main" val="17906614"/>
                    </a:ext>
                  </a:extLst>
                </a:gridCol>
              </a:tblGrid>
              <a:tr h="220375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ОРГАНИЗАТОР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«Газпром нефть» 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384823"/>
                  </a:ext>
                </a:extLst>
              </a:tr>
              <a:tr h="220375">
                <a:tc>
                  <a:txBody>
                    <a:bodyPr/>
                    <a:lstStyle/>
                    <a:p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 ПРОВЕДЕНИЯ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105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Газпромнефть</a:t>
                      </a:r>
                      <a:r>
                        <a:rPr lang="ru-RU" sz="105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— Омский НПЗ», г. Омск, Россия</a:t>
                      </a:r>
                      <a:endParaRPr lang="ru-RU" sz="105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1246236"/>
                  </a:ext>
                </a:extLst>
              </a:tr>
              <a:tr h="500852">
                <a:tc>
                  <a:txBody>
                    <a:bodyPr/>
                    <a:lstStyle/>
                    <a:p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УЧАСТНИКИ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«Газпром нефть», ПАО «</a:t>
                      </a:r>
                      <a:r>
                        <a:rPr lang="ru-RU" sz="105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Славнефть</a:t>
                      </a:r>
                      <a:r>
                        <a:rPr lang="ru-RU" sz="105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-ЯНОС»,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</a:t>
                      </a:r>
                      <a:r>
                        <a:rPr lang="ru-RU" sz="105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Сибур</a:t>
                      </a:r>
                      <a:r>
                        <a:rPr lang="ru-RU" sz="105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холдинг», </a:t>
                      </a:r>
                      <a:r>
                        <a:rPr lang="en-US" sz="105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NIS (</a:t>
                      </a:r>
                      <a:r>
                        <a:rPr lang="kk-KZ" sz="105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Сербия),</a:t>
                      </a:r>
                      <a:r>
                        <a:rPr lang="kk-KZ" sz="1050" b="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ПАО «Татнефть»,</a:t>
                      </a:r>
                      <a:r>
                        <a:rPr lang="en-US" sz="1050" b="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«АНПЗ»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879361"/>
                  </a:ext>
                </a:extLst>
              </a:tr>
              <a:tr h="427013">
                <a:tc>
                  <a:txBody>
                    <a:bodyPr/>
                    <a:lstStyle/>
                    <a:p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наши достижения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Быченко Максим, машинист к-у ПГПН – 4 место</a:t>
                      </a:r>
                    </a:p>
                    <a:p>
                      <a:r>
                        <a:rPr lang="ru-RU" sz="105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5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Хайрутдинов</a:t>
                      </a:r>
                      <a:r>
                        <a:rPr lang="ru-RU" sz="105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Олег, оператор т-у ПГПН– 4 место</a:t>
                      </a:r>
                      <a:endParaRPr lang="ru-RU" sz="105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225750"/>
                  </a:ext>
                </a:extLst>
              </a:tr>
            </a:tbl>
          </a:graphicData>
        </a:graphic>
      </p:graphicFrame>
      <p:pic>
        <p:nvPicPr>
          <p:cNvPr id="4" name="Picture 2" descr="1b7ae1c9-8fa4-43bb-b729-6f85830ad087@PNHZ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591" r="16337" b="23452"/>
          <a:stretch/>
        </p:blipFill>
        <p:spPr bwMode="auto">
          <a:xfrm>
            <a:off x="9453050" y="1744871"/>
            <a:ext cx="2163636" cy="161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19600" y="6530394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33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659862" y="197762"/>
            <a:ext cx="6532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СОВЕТА ПО ДЕЛАМ МОЛОДЕЖИ  </a:t>
            </a:r>
          </a:p>
        </p:txBody>
      </p:sp>
      <p:pic>
        <p:nvPicPr>
          <p:cNvPr id="14" name="Picture 2" descr="C:\Users\c11-ILAB-IT2\Desktop\Совет молодежи\Лого МС\Лого_ЖасМамандарКенес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0" y="689142"/>
            <a:ext cx="1403648" cy="80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889181" y="3355032"/>
            <a:ext cx="2542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 марта – участие в организации празднования в честь «Международного женского дня»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823324" y="5976396"/>
            <a:ext cx="25706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22 марта – помощь в организации мероприятия «</a:t>
            </a:r>
            <a:r>
              <a:rPr lang="ru-RU" sz="10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Наурыз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2023» на набережной г. Павлодар.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427112" y="2351329"/>
            <a:ext cx="2478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27 апреля участие в мероприятии на ТОО «ПНХЗ» в рамках молодежного движения группы фонда АО «</a:t>
            </a:r>
            <a:r>
              <a:rPr lang="ru-RU" sz="10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Самрук-Казына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».</a:t>
            </a:r>
          </a:p>
        </p:txBody>
      </p:sp>
      <p:pic>
        <p:nvPicPr>
          <p:cNvPr id="65" name="Picture 2" descr="https://www.pnhz.kz/upload/medialibrary/2c3/6bu2ip7b6836uwsw7ehagd4uv2v2vema/IMG_24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2" y="1590802"/>
            <a:ext cx="2562474" cy="1647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Юрта ПНХЗ в Наурыз украсила Набережную город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80" y="4137845"/>
            <a:ext cx="2542939" cy="1692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94"/>
          <a:stretch/>
        </p:blipFill>
        <p:spPr>
          <a:xfrm>
            <a:off x="4483841" y="862442"/>
            <a:ext cx="2666192" cy="1456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8" name="Прямоугольник 67"/>
          <p:cNvSpPr/>
          <p:nvPr/>
        </p:nvSpPr>
        <p:spPr>
          <a:xfrm>
            <a:off x="4370383" y="4425070"/>
            <a:ext cx="25350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 Мая – поздравление ветеранов тружеников тыла «ВОВ».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21292"/>
          <a:stretch/>
        </p:blipFill>
        <p:spPr>
          <a:xfrm>
            <a:off x="4461151" y="3108994"/>
            <a:ext cx="2688882" cy="1239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0" name="Прямоугольник 69"/>
          <p:cNvSpPr/>
          <p:nvPr/>
        </p:nvSpPr>
        <p:spPr>
          <a:xfrm>
            <a:off x="4370383" y="6264331"/>
            <a:ext cx="31990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Помощь 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проведении турнира по баскетболу среди производственных коллективов Павлодарской области</a:t>
            </a: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22037" b="16354"/>
          <a:stretch/>
        </p:blipFill>
        <p:spPr>
          <a:xfrm>
            <a:off x="4427112" y="4889609"/>
            <a:ext cx="2722921" cy="133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2" name="TextBox 71"/>
          <p:cNvSpPr txBox="1"/>
          <p:nvPr/>
        </p:nvSpPr>
        <p:spPr>
          <a:xfrm>
            <a:off x="8139893" y="2414454"/>
            <a:ext cx="2203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июня – День защиты детей в </a:t>
            </a:r>
            <a:r>
              <a:rPr lang="ru-RU" sz="10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Песчанской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средней 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школе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9" b="17133"/>
          <a:stretch/>
        </p:blipFill>
        <p:spPr>
          <a:xfrm>
            <a:off x="8139893" y="898622"/>
            <a:ext cx="2629705" cy="1420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4" name="TextBox 73"/>
          <p:cNvSpPr txBox="1"/>
          <p:nvPr/>
        </p:nvSpPr>
        <p:spPr>
          <a:xfrm>
            <a:off x="8071684" y="4344020"/>
            <a:ext cx="324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 июня – помощь и участие в 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Спартакиада среди группы компаний АО НК «</a:t>
            </a:r>
            <a:r>
              <a:rPr lang="ru-RU" sz="10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КазМунайГаз</a:t>
            </a:r>
            <a:r>
              <a:rPr lang="ru-RU" sz="1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  <a:endParaRPr lang="ru-RU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38862" r="11108" b="21255"/>
          <a:stretch/>
        </p:blipFill>
        <p:spPr>
          <a:xfrm>
            <a:off x="8139893" y="2909857"/>
            <a:ext cx="2629705" cy="1338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6" name="TextBox 75"/>
          <p:cNvSpPr txBox="1"/>
          <p:nvPr/>
        </p:nvSpPr>
        <p:spPr>
          <a:xfrm>
            <a:off x="8071684" y="6114895"/>
            <a:ext cx="35012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 июня – организация сбора и предоставление материальной помощи людям, пострадавшим во время пожара в </a:t>
            </a:r>
            <a:r>
              <a:rPr lang="ru-RU" sz="10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Абайской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области.</a:t>
            </a: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2" t="23115" r="12244"/>
          <a:stretch/>
        </p:blipFill>
        <p:spPr>
          <a:xfrm>
            <a:off x="8148841" y="4813289"/>
            <a:ext cx="2620757" cy="1301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8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19600" y="6530394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34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965221" y="169265"/>
            <a:ext cx="6167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СОВЕТА ПО ДЕЛАМ МОЛОДЕЖИ  </a:t>
            </a:r>
          </a:p>
        </p:txBody>
      </p:sp>
      <p:pic>
        <p:nvPicPr>
          <p:cNvPr id="14" name="Picture 2" descr="C:\Users\c11-ILAB-IT2\Desktop\Совет молодежи\Лого МС\Лого_ЖасМамандарКенес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0" y="689142"/>
            <a:ext cx="1403648" cy="80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96113" y="3073884"/>
            <a:ext cx="31599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26 августа – помощь в реализации благотворительной программы «Дорога в школу» от фонда АО «</a:t>
            </a:r>
            <a:r>
              <a:rPr lang="ru-RU" sz="10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Самрук-Казына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2401" y="5440138"/>
            <a:ext cx="32364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 августа – участие в организации проведения юбилейного марафона, в честь 45-ти </a:t>
            </a:r>
            <a:r>
              <a:rPr lang="ru-RU" sz="10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летия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ТОО «ПНХЗ»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96959" y="2240996"/>
            <a:ext cx="2565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 октября – участие в субботнике в рамках экологического </a:t>
            </a:r>
            <a:r>
              <a:rPr lang="ru-RU" sz="10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челленджа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98705" y="1646248"/>
            <a:ext cx="2971986" cy="1366126"/>
            <a:chOff x="71671" y="1944735"/>
            <a:chExt cx="8865350" cy="4228149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6588" y="1944735"/>
              <a:ext cx="3171111" cy="42281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6" t="28222" r="19748"/>
            <a:stretch/>
          </p:blipFill>
          <p:spPr>
            <a:xfrm>
              <a:off x="71671" y="1958273"/>
              <a:ext cx="2479127" cy="42145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3" t="9630" r="4321" b="5740"/>
            <a:stretch/>
          </p:blipFill>
          <p:spPr>
            <a:xfrm>
              <a:off x="5727700" y="1958273"/>
              <a:ext cx="3209321" cy="42145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3" b="10877"/>
          <a:stretch/>
        </p:blipFill>
        <p:spPr>
          <a:xfrm>
            <a:off x="798705" y="3746661"/>
            <a:ext cx="2908703" cy="1456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" name="Picture 2" descr="Субботник в рамках экологического челленджа провел коллектив Павлодарского нефтеперерабатывающего завода. 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7" b="13491"/>
          <a:stretch/>
        </p:blipFill>
        <p:spPr bwMode="auto">
          <a:xfrm>
            <a:off x="4627921" y="833593"/>
            <a:ext cx="2795668" cy="1385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Группа 52"/>
          <p:cNvGrpSpPr/>
          <p:nvPr/>
        </p:nvGrpSpPr>
        <p:grpSpPr>
          <a:xfrm>
            <a:off x="4636803" y="2750067"/>
            <a:ext cx="2786786" cy="1301199"/>
            <a:chOff x="27888" y="2167852"/>
            <a:chExt cx="8031132" cy="3524296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569" y="2167852"/>
              <a:ext cx="4603451" cy="345258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11" t="35555" r="33056" b="22593"/>
            <a:stretch/>
          </p:blipFill>
          <p:spPr>
            <a:xfrm>
              <a:off x="27888" y="2167852"/>
              <a:ext cx="4584704" cy="35242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57" name="TextBox 56"/>
          <p:cNvSpPr txBox="1"/>
          <p:nvPr/>
        </p:nvSpPr>
        <p:spPr>
          <a:xfrm>
            <a:off x="4596957" y="4068439"/>
            <a:ext cx="2565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Октябрь – участие в Молодежном </a:t>
            </a:r>
            <a:r>
              <a:rPr lang="ru-RU" sz="10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Челлендже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среди групп фонда АО «</a:t>
            </a:r>
            <a:r>
              <a:rPr lang="ru-RU" sz="10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Самрук-Казына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71684" y="6288537"/>
            <a:ext cx="4812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24 ноября –  участие в отчетной встрече с неправительственными организациями о ходе реализации государственного заказа в сфере молодежной политики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36939" r="33472" b="24728"/>
          <a:stretch/>
        </p:blipFill>
        <p:spPr>
          <a:xfrm>
            <a:off x="4596958" y="4723546"/>
            <a:ext cx="2826631" cy="1504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20152" r="3795" b="17160"/>
          <a:stretch/>
        </p:blipFill>
        <p:spPr>
          <a:xfrm>
            <a:off x="8488601" y="833593"/>
            <a:ext cx="3030999" cy="162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1" name="TextBox 60"/>
          <p:cNvSpPr txBox="1"/>
          <p:nvPr/>
        </p:nvSpPr>
        <p:spPr>
          <a:xfrm>
            <a:off x="8488601" y="2507698"/>
            <a:ext cx="24934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5-9 декабря – участие во Втором Молодежном Форуме фонда АО «</a:t>
            </a:r>
            <a:r>
              <a:rPr lang="ru-RU" sz="10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Самрук-Казына</a:t>
            </a: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».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4" b="7092"/>
          <a:stretch/>
        </p:blipFill>
        <p:spPr>
          <a:xfrm>
            <a:off x="8562184" y="3257738"/>
            <a:ext cx="2957416" cy="1453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3" name="TextBox 62"/>
          <p:cNvSpPr txBox="1"/>
          <p:nvPr/>
        </p:nvSpPr>
        <p:spPr>
          <a:xfrm>
            <a:off x="8448155" y="4808821"/>
            <a:ext cx="2533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28 декабря – организация и поздравление с праздником «Новый год»  учащихся государственного учреждения «Специальная школа-интернат №2» расположенное в селе «Песчаное»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848544" y="57587"/>
            <a:ext cx="6343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  МЕРОПРИЯТИЯ: Областные турниры в честь 45-летия ТОО «ПНХЗ»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29" y="1361372"/>
            <a:ext cx="4110420" cy="274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1" t="9180" r="17148"/>
          <a:stretch/>
        </p:blipFill>
        <p:spPr>
          <a:xfrm>
            <a:off x="4946390" y="773724"/>
            <a:ext cx="2835947" cy="2672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3" y="1438508"/>
            <a:ext cx="4458377" cy="29722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100717" y="4394913"/>
            <a:ext cx="394513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Турнир по мини-футболу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 </a:t>
            </a:r>
            <a:r>
              <a:rPr lang="ru-RU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ТОО «ПНХЗ». 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44546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44546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 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ТОО «</a:t>
            </a:r>
            <a:r>
              <a:rPr lang="ru-RU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УПНК-ПВ».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III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 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«KSP Steel»</a:t>
            </a:r>
          </a:p>
          <a:p>
            <a:pPr algn="ctr">
              <a:lnSpc>
                <a:spcPct val="150000"/>
              </a:lnSpc>
            </a:pPr>
            <a:endParaRPr lang="en-US" b="1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95998" y="3441680"/>
            <a:ext cx="37367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Турнир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баскетболу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 </a:t>
            </a:r>
            <a:r>
              <a:rPr lang="ru-RU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ТОО «ПНХЗ»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 </a:t>
            </a:r>
            <a:r>
              <a:rPr lang="ru-RU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b="1" dirty="0" err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Аксуский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завод </a:t>
            </a:r>
            <a:r>
              <a:rPr lang="ru-RU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ферросплавов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III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 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АО «Алюминий Казахстана»,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7877" y="4636979"/>
            <a:ext cx="37015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Турнир по волейболу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 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ТОО 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«ПНХЗ</a:t>
            </a:r>
            <a:r>
              <a:rPr lang="ru-RU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 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АО «</a:t>
            </a:r>
            <a:r>
              <a:rPr lang="ru-RU" b="1" dirty="0" err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КазТрансОйл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»,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III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 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Аксуский</a:t>
            </a:r>
            <a:r>
              <a:rPr lang="ru-RU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завод ферросплавов</a:t>
            </a:r>
          </a:p>
          <a:p>
            <a:pPr algn="ctr">
              <a:lnSpc>
                <a:spcPct val="150000"/>
              </a:lnSpc>
            </a:pPr>
            <a:endParaRPr lang="ru-RU" b="1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19600" y="6530394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35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0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40787" y="6528124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36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848544" y="57587"/>
            <a:ext cx="6343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  МЕРОПРИЯТИЯ: СПАРТАКИАДА КМГ, 10-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июл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г.,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г.Актау</a:t>
            </a:r>
            <a:endParaRPr lang="ru-R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291190" y="1098511"/>
            <a:ext cx="42818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Баскетбол (мужчины) –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1400" b="1" dirty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k-KZ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Тоғыс </a:t>
            </a:r>
            <a:r>
              <a:rPr lang="kk-KZ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құмалақ </a:t>
            </a: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мужчины)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Киберспорт –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endParaRPr lang="en-US" sz="14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Армреслинг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(женщины)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Волейбол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(мужчины) – </a:t>
            </a:r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</a:t>
            </a: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14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Настольный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теннис (мужчины)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Плавание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(женщины) –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Плавание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(мужчины) – 4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место.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1400" b="1" dirty="0" smtClean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Волейбол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(женщины) –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 место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1400" b="1" dirty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4490170"/>
            <a:ext cx="2936993" cy="157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5" y="1112427"/>
            <a:ext cx="2004868" cy="1463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88" y="2723876"/>
            <a:ext cx="1950777" cy="1318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965" y="2701398"/>
            <a:ext cx="2000342" cy="131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4" y="4259332"/>
            <a:ext cx="3298178" cy="179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84" y="1155313"/>
            <a:ext cx="2028044" cy="1318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26" y="4247484"/>
            <a:ext cx="2982164" cy="1822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4" y="2741975"/>
            <a:ext cx="1927809" cy="146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50" y="1098511"/>
            <a:ext cx="1840773" cy="1431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9258" y="6503507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37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483548" y="17339"/>
            <a:ext cx="4551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  МЕРОПРИЯТИЯ: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Юбилейныймарафон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здоровья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292" y="1002723"/>
            <a:ext cx="2198402" cy="148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92" y="1049393"/>
            <a:ext cx="2096428" cy="1500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547" y="1035861"/>
            <a:ext cx="2246928" cy="149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92" y="2849835"/>
            <a:ext cx="2093428" cy="1511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4" y="4667190"/>
            <a:ext cx="2272569" cy="148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40" y="2794893"/>
            <a:ext cx="2272569" cy="151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629" y="2794893"/>
            <a:ext cx="2204403" cy="1511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292" y="4678727"/>
            <a:ext cx="2249079" cy="148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92" y="4731809"/>
            <a:ext cx="2043493" cy="137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209791" y="889720"/>
            <a:ext cx="4946881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Забег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(мужчины) </a:t>
            </a:r>
            <a:endParaRPr lang="ru-RU" sz="1400" b="1" dirty="0" smtClean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 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Урумбаев А.Б. </a:t>
            </a:r>
            <a:r>
              <a:rPr lang="en-US" sz="12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руководитель проекта </a:t>
            </a:r>
            <a:r>
              <a:rPr lang="ru-RU" sz="1200" b="1" dirty="0" err="1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ДКСиНП</a:t>
            </a:r>
            <a:endParaRPr lang="ru-RU" sz="1200" b="1" dirty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en-US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Ершов С.С. – оператор т/у </a:t>
            </a:r>
            <a:r>
              <a:rPr lang="ru-RU" sz="1200" b="1" dirty="0" err="1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ПСиОЗХ</a:t>
            </a:r>
            <a:endParaRPr lang="ru-RU" sz="1200" b="1" dirty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Тамемов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Е.Б. – машинист т/н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ЦВСК</a:t>
            </a:r>
            <a:endParaRPr lang="ru-RU" sz="1200" b="1" dirty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400" b="1" dirty="0" smtClean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Забег </a:t>
            </a: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(женщины)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Абебова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Л.Б. – ведущий инженер СЛ</a:t>
            </a:r>
            <a:endParaRPr lang="ru-RU" sz="1200" b="1" dirty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Мурат А. </a:t>
            </a:r>
            <a:r>
              <a:rPr lang="en-US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помощник Генерального директора</a:t>
            </a:r>
            <a:endParaRPr lang="ru-RU" sz="12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Анисимова И.Ю. – инженер по ООС </a:t>
            </a:r>
            <a:r>
              <a:rPr lang="ru-RU" sz="1200" b="1" dirty="0" err="1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ДОТиОС</a:t>
            </a:r>
            <a:endParaRPr lang="ru-RU" sz="1200" b="1" dirty="0" smtClean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200" b="1" dirty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Гиревой спорт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 </a:t>
            </a:r>
            <a:r>
              <a:rPr lang="ru-RU" sz="1200" b="1" dirty="0" err="1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Искаков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Б.Б.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оператор т/у </a:t>
            </a:r>
            <a:r>
              <a:rPr lang="ru-RU" sz="1200" b="1" dirty="0" err="1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ПСиОЗХ</a:t>
            </a:r>
            <a:endParaRPr lang="ru-RU" sz="1200" b="1" dirty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 </a:t>
            </a:r>
            <a:r>
              <a:rPr lang="ru-RU" sz="1200" b="1" dirty="0" err="1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Гармазов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А.Б. – оператор т/у ПГПН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III</a:t>
            </a:r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 </a:t>
            </a:r>
            <a:r>
              <a:rPr lang="ru-RU" sz="1200" b="1" dirty="0" err="1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Хасенов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А.С. – начальник смены ПППН</a:t>
            </a:r>
          </a:p>
          <a:p>
            <a:pPr>
              <a:lnSpc>
                <a:spcPct val="150000"/>
              </a:lnSpc>
            </a:pPr>
            <a:endParaRPr lang="ru-RU" sz="1200" b="1" dirty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Ар</a:t>
            </a:r>
            <a:r>
              <a:rPr lang="kk-KZ" sz="14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қан тарту</a:t>
            </a:r>
            <a:endParaRPr lang="ru-RU" sz="1400" b="1" dirty="0">
              <a:solidFill>
                <a:schemeClr val="tx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команда ПКОН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команда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ПГПН</a:t>
            </a:r>
            <a:endParaRPr lang="ru-RU" sz="12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III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команда </a:t>
            </a:r>
            <a:r>
              <a:rPr lang="ru-RU" sz="1200" b="1" dirty="0" smtClean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ПСН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438666" y="6501179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38</a:t>
            </a:fld>
            <a:endParaRPr lang="ru-RU" sz="12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16130" y="879433"/>
            <a:ext cx="53463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Киберспорт –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44546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Баскетбол (мужчины) –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</a:t>
            </a:r>
          </a:p>
          <a:p>
            <a:pPr algn="ctr">
              <a:lnSpc>
                <a:spcPct val="150000"/>
              </a:lnSpc>
            </a:pPr>
            <a:r>
              <a:rPr lang="kk-KZ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Тоғыс </a:t>
            </a:r>
            <a:r>
              <a:rPr lang="kk-KZ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құмалақ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мужчины) </a:t>
            </a:r>
            <a:r>
              <a:rPr lang="ru-RU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место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Настольный теннис (мужчины) </a:t>
            </a:r>
            <a:r>
              <a:rPr lang="ru-RU" b="1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III</a:t>
            </a:r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139258" y="67879"/>
            <a:ext cx="5912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  МЕРОПРИЯТИЯ: СПАРТАКИАДА 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САМРУК-КАЗЫНА, 17-21 августа 2023 г., г. Астана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76" y="3145231"/>
            <a:ext cx="4539401" cy="33249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21247" r="-104" b="11923"/>
          <a:stretch/>
        </p:blipFill>
        <p:spPr>
          <a:xfrm>
            <a:off x="1122926" y="4338835"/>
            <a:ext cx="4429377" cy="23008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25" y="879432"/>
            <a:ext cx="4429377" cy="3322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10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493127" y="6550626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39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693882" y="194386"/>
            <a:ext cx="4432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КОРПОРАТИВНЫЕ МЕРОПРИЯТИЯ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480419" y="894263"/>
            <a:ext cx="3027616" cy="4432259"/>
            <a:chOff x="3035261" y="928155"/>
            <a:chExt cx="2150494" cy="443225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107197" y="3330818"/>
              <a:ext cx="1707608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25.02.2023 г</a:t>
              </a:r>
              <a:r>
                <a:rPr lang="ru-RU" sz="12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. </a:t>
              </a:r>
              <a:endParaRPr lang="ru-RU" sz="120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25 </a:t>
              </a:r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февраля </a:t>
              </a:r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прошел </a:t>
              </a:r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турнир по интеллектуальным видам </a:t>
              </a:r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спорта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10207" y="4575584"/>
              <a:ext cx="164316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2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08.03.2023 </a:t>
              </a:r>
              <a:r>
                <a:rPr lang="ru-RU" sz="12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г. </a:t>
              </a:r>
            </a:p>
            <a:p>
              <a:pPr>
                <a:defRPr/>
              </a:pPr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Прекрасную </a:t>
              </a:r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половину коллектива и Совета ветеранов предприятия поздравил ПНХЗ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87392" y="2067920"/>
              <a:ext cx="164743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11.</a:t>
              </a:r>
              <a:r>
                <a:rPr lang="en-US" sz="12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0</a:t>
              </a:r>
              <a:r>
                <a:rPr lang="ru-RU" sz="12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.20</a:t>
              </a:r>
              <a:r>
                <a:rPr lang="ru-RU" sz="12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23 </a:t>
              </a:r>
              <a:r>
                <a:rPr lang="ru-RU" sz="12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г.</a:t>
              </a:r>
              <a:r>
                <a:rPr lang="en-US" sz="1200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endParaRPr lang="ru-RU" sz="120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Лыжными гонками среди </a:t>
              </a:r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структурных </a:t>
              </a:r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подразделений ПНХЗ. </a:t>
              </a:r>
              <a:endPara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035261" y="928155"/>
              <a:ext cx="215049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k-KZ" sz="12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10.02.2023 г</a:t>
              </a:r>
              <a:r>
                <a:rPr lang="kk-KZ" sz="12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Победа </a:t>
              </a:r>
              <a:r>
                <a:rPr lang="ru-RU" sz="11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баскетболиств</a:t>
              </a:r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в турнире </a:t>
              </a:r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памяти Сергея </a:t>
              </a:r>
              <a:r>
                <a:rPr lang="ru-RU" sz="1100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Калегаева</a:t>
              </a:r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первого тренера баскетбольной команды </a:t>
              </a:r>
              <a:r>
                <a:rPr lang="ru-RU" sz="1100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Аксуского</a:t>
              </a:r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завода </a:t>
              </a:r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ферросплавов</a:t>
              </a:r>
              <a:endPara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553813" y="845887"/>
            <a:ext cx="9254775" cy="5800043"/>
            <a:chOff x="3536064" y="1035340"/>
            <a:chExt cx="5293049" cy="5800043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536064" y="5711999"/>
              <a:ext cx="1565126" cy="1123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20.03.2023 </a:t>
              </a:r>
              <a:r>
                <a:rPr lang="ru-RU" sz="12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г.</a:t>
              </a:r>
            </a:p>
            <a:p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преддверии </a:t>
              </a:r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праздника весеннего обновления – </a:t>
              </a:r>
              <a:r>
                <a:rPr lang="ru-RU" sz="1100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Наурыза</a:t>
              </a:r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 ПНХЗ порадовал </a:t>
              </a:r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своих работников теплыми поздравлениями и вкусными угощениями.  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718807" y="1035340"/>
              <a:ext cx="2110306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22.03.2023 </a:t>
              </a:r>
              <a:r>
                <a:rPr lang="ru-RU" sz="12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г.</a:t>
              </a:r>
            </a:p>
            <a:p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ПНХЗ </a:t>
              </a:r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наряду с крупными предприятиями области принял участие в общегородском праздновании </a:t>
              </a:r>
              <a:r>
                <a:rPr lang="ru-RU" sz="1100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Наурыза</a:t>
              </a:r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98" name="Picture 2" descr=" ПНХЗ победил в баскетбольном турнире имени Сергея Калегаев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8733" b="680"/>
          <a:stretch/>
        </p:blipFill>
        <p:spPr bwMode="auto">
          <a:xfrm>
            <a:off x="413997" y="799351"/>
            <a:ext cx="1925186" cy="114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авлодарский НХЗ: в юбилейный год к новым спортивным победа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6523" b="6256"/>
          <a:stretch/>
        </p:blipFill>
        <p:spPr bwMode="auto">
          <a:xfrm>
            <a:off x="423773" y="2034028"/>
            <a:ext cx="1920357" cy="114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У павлодарских нефтепереработчиков прошел турнир по интеллектуальным видам спор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73" y="3250053"/>
            <a:ext cx="1915410" cy="11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Прекрасную половину коллектива и Совета ветеранов предприятия поздравил ПНХЗ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b="8855"/>
          <a:stretch/>
        </p:blipFill>
        <p:spPr bwMode="auto">
          <a:xfrm>
            <a:off x="413996" y="4476912"/>
            <a:ext cx="1925187" cy="116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На ПНХЗ сотрудников поздравили с праздником весеннего обновлен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6" y="5725011"/>
            <a:ext cx="1925187" cy="106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Юрта ПНХЗ в Наурыз украсила Набережную город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775" y="764340"/>
            <a:ext cx="1813188" cy="109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На ПНХЗ провели конкурс детских поделок из пластика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5"/>
          <a:stretch/>
        </p:blipFill>
        <p:spPr bwMode="auto">
          <a:xfrm>
            <a:off x="6203875" y="3185761"/>
            <a:ext cx="1842697" cy="9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-1" b="13839"/>
          <a:stretch/>
        </p:blipFill>
        <p:spPr>
          <a:xfrm>
            <a:off x="6203876" y="5680158"/>
            <a:ext cx="1842696" cy="1020206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8118766" y="5776461"/>
            <a:ext cx="35830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08.09.2023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Работники ПНХЗ успешно отметили 45-летний юбилей родного предприятия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135867" y="1927829"/>
            <a:ext cx="36785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27.04.2023 г.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молодых инженеров по автоматизации производства портфельных компаний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группы АО «</a:t>
            </a:r>
            <a:r>
              <a:rPr lang="ru-RU" sz="1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Самрук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1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Казына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провели на 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ПНХЗ рабочую встречу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67" y="1927829"/>
            <a:ext cx="1872206" cy="1181821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8172148" y="3357760"/>
            <a:ext cx="3812546" cy="1831742"/>
            <a:chOff x="6739556" y="3547213"/>
            <a:chExt cx="2180495" cy="1831742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6758525" y="3547213"/>
              <a:ext cx="216152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05.06.2023 </a:t>
              </a:r>
              <a:r>
                <a:rPr lang="ru-RU" sz="12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г.</a:t>
              </a:r>
            </a:p>
            <a:p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 ПНХЗ провели конкурс детских поделок из пластика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739556" y="4594125"/>
              <a:ext cx="2049246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C00000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12.08.2023 </a:t>
              </a:r>
              <a:r>
                <a:rPr lang="ru-RU" sz="12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г.</a:t>
              </a:r>
            </a:p>
            <a:p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Павлодарские </a:t>
              </a:r>
              <a:r>
                <a:rPr lang="ru-RU" sz="1100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нефтепереработчики</a:t>
              </a:r>
              <a:r>
                <a:rPr lang="ru-RU" sz="11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стали участниками торжества по случаю 165-летия М. Ж</a:t>
              </a:r>
              <a:r>
                <a:rPr lang="ru-RU" sz="1100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ru-RU" sz="11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Копеева</a:t>
              </a:r>
              <a:endPara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76" y="4298881"/>
            <a:ext cx="1842696" cy="120879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2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633414"/>
              </p:ext>
            </p:extLst>
          </p:nvPr>
        </p:nvGraphicFramePr>
        <p:xfrm>
          <a:off x="361150" y="952623"/>
          <a:ext cx="11456893" cy="4564506"/>
        </p:xfrm>
        <a:graphic>
          <a:graphicData uri="http://schemas.openxmlformats.org/drawingml/2006/table">
            <a:tbl>
              <a:tblPr/>
              <a:tblGrid>
                <a:gridCol w="5455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2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02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02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0246">
                  <a:extLst>
                    <a:ext uri="{9D8B030D-6E8A-4147-A177-3AD203B41FA5}">
                      <a16:colId xmlns:a16="http://schemas.microsoft.com/office/drawing/2014/main" val="202641860"/>
                    </a:ext>
                  </a:extLst>
                </a:gridCol>
                <a:gridCol w="1200246">
                  <a:extLst>
                    <a:ext uri="{9D8B030D-6E8A-4147-A177-3AD203B41FA5}">
                      <a16:colId xmlns:a16="http://schemas.microsoft.com/office/drawing/2014/main" val="2793796314"/>
                    </a:ext>
                  </a:extLst>
                </a:gridCol>
              </a:tblGrid>
              <a:tr h="775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 </a:t>
                      </a:r>
                    </a:p>
                  </a:txBody>
                  <a:tcPr marL="7621" marR="7621" marT="76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2020 год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2021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2022 год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2023 год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План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2024 год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Уплачено платежей 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в республиканский </a:t>
                      </a:r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бюджет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 всего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542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14 055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15 167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12 181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10 000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в том </a:t>
                      </a: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числе: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НДС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231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9 269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6 261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6 522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5 000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КПН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219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4 778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8 901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5 648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5 000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Таможенные </a:t>
                      </a: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платежи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64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 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Уплачено </a:t>
                      </a:r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платежей 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в местный бюджет, всего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45 869</a:t>
                      </a: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46 968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109 482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127 060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125 647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в том числе: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ИПН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655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756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959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1 284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2 400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870258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Социальный </a:t>
                      </a: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налог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532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630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777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1 030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1 700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800031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Акцизы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42 750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43 800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106 150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123 150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120 000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787350"/>
                  </a:ext>
                </a:extLst>
              </a:tr>
              <a:tr h="3144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Плата за эмиссию в </a:t>
                      </a: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окружающую </a:t>
                      </a: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среду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410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346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229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273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299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017558"/>
                  </a:ext>
                </a:extLst>
              </a:tr>
              <a:tr h="330506">
                <a:tc>
                  <a:txBody>
                    <a:bodyPr/>
                    <a:lstStyle/>
                    <a:p>
                      <a:pPr marL="266700" indent="0" algn="l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Итого </a:t>
                      </a:r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платежей в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бюджет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1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46 411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578" marR="6578" marT="657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61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023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124 649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139 241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135 647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281052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291994" y="5681880"/>
            <a:ext cx="117464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ПНХЗ является крупнейшим налогоплательщиком региона. </a:t>
            </a:r>
            <a:endParaRPr lang="ru-RU" sz="14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Доля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налоговых отчислений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 2023 год составила более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60%</a:t>
            </a:r>
            <a:r>
              <a:rPr lang="ru-RU" sz="1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общем поступлении налогов в городской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бюджет.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5669280" y="169265"/>
            <a:ext cx="6418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ВЫПЛАТЫ В БЮДЖЕТ РК ЗА 2020-2024 гг., млн тенге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7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7616414" y="183582"/>
            <a:ext cx="4480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ДЕПАРТАМЕНТА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УТОиРО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9258" y="6581001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626212"/>
              </p:ext>
            </p:extLst>
          </p:nvPr>
        </p:nvGraphicFramePr>
        <p:xfrm>
          <a:off x="354197" y="806038"/>
          <a:ext cx="11470766" cy="2787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343">
                  <a:extLst>
                    <a:ext uri="{9D8B030D-6E8A-4147-A177-3AD203B41FA5}">
                      <a16:colId xmlns:a16="http://schemas.microsoft.com/office/drawing/2014/main" val="2195379091"/>
                    </a:ext>
                  </a:extLst>
                </a:gridCol>
                <a:gridCol w="6103741">
                  <a:extLst>
                    <a:ext uri="{9D8B030D-6E8A-4147-A177-3AD203B41FA5}">
                      <a16:colId xmlns:a16="http://schemas.microsoft.com/office/drawing/2014/main" val="1757066019"/>
                    </a:ext>
                  </a:extLst>
                </a:gridCol>
                <a:gridCol w="2494341">
                  <a:extLst>
                    <a:ext uri="{9D8B030D-6E8A-4147-A177-3AD203B41FA5}">
                      <a16:colId xmlns:a16="http://schemas.microsoft.com/office/drawing/2014/main" val="2713077817"/>
                    </a:ext>
                  </a:extLst>
                </a:gridCol>
                <a:gridCol w="2494341">
                  <a:extLst>
                    <a:ext uri="{9D8B030D-6E8A-4147-A177-3AD203B41FA5}">
                      <a16:colId xmlns:a16="http://schemas.microsoft.com/office/drawing/2014/main" val="3793267534"/>
                    </a:ext>
                  </a:extLst>
                </a:gridCol>
              </a:tblGrid>
              <a:tr h="7422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Договора по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видам работ</a:t>
                      </a:r>
                      <a:endParaRPr lang="ru-R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Администратор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договора</a:t>
                      </a:r>
                      <a:endParaRPr lang="ru-R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Кол-во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заключенных договоров</a:t>
                      </a:r>
                      <a:endParaRPr lang="ru-R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085084"/>
                  </a:ext>
                </a:extLst>
              </a:tr>
              <a:tr h="5113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Договора на выполнение обще-строительных работ</a:t>
                      </a:r>
                      <a:endParaRPr lang="ru-RU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Отдел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ТОиРЗиС</a:t>
                      </a:r>
                      <a:endParaRPr lang="ru-RU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499082"/>
                  </a:ext>
                </a:extLst>
              </a:tr>
              <a:tr h="5113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Договора на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техническое обслуживание оборудования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Отдел ТОРО</a:t>
                      </a:r>
                      <a:endParaRPr lang="ru-RU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828422"/>
                  </a:ext>
                </a:extLst>
              </a:tr>
              <a:tr h="5113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Договора остановочного ремонта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Отдел ТОРО</a:t>
                      </a:r>
                      <a:endParaRPr lang="ru-RU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4821137"/>
                  </a:ext>
                </a:extLst>
              </a:tr>
              <a:tr h="511316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ru-RU" sz="14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697532"/>
                  </a:ext>
                </a:extLst>
              </a:tr>
            </a:tbl>
          </a:graphicData>
        </a:graphic>
      </p:graphicFrame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99012" y="3769625"/>
            <a:ext cx="11947678" cy="0"/>
          </a:xfrm>
          <a:prstGeom prst="line">
            <a:avLst/>
          </a:prstGeom>
          <a:noFill/>
          <a:ln w="57150" cmpd="thickThin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flipH="1" flipV="1">
            <a:off x="6089580" y="3769623"/>
            <a:ext cx="17021" cy="2985251"/>
          </a:xfrm>
          <a:prstGeom prst="line">
            <a:avLst/>
          </a:prstGeom>
          <a:noFill/>
          <a:ln w="57150" cmpd="thickThin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4226" y="5945884"/>
            <a:ext cx="5892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2023 году проведено</a:t>
            </a:r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выполнено 1314 заказов в системе </a:t>
            </a:r>
            <a:r>
              <a:rPr lang="en-US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IBM Maximo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на выполнение планово-технического обслуживания и ремонта НКО, ГПМ, АВО, вентиляции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Гаечный ключ. 3D иллюстрация, изолированная на бел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00" y="3982471"/>
            <a:ext cx="1574463" cy="15744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75" y="4067955"/>
            <a:ext cx="1585736" cy="1616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97" y="3982471"/>
            <a:ext cx="5516405" cy="27724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08078" y="188185"/>
            <a:ext cx="5983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КАПИТАЛЬНОГО РЕМОНТА 2023 ГОДА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6086720" y="815364"/>
          <a:ext cx="5993336" cy="45000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6243">
                  <a:extLst>
                    <a:ext uri="{9D8B030D-6E8A-4147-A177-3AD203B41FA5}">
                      <a16:colId xmlns:a16="http://schemas.microsoft.com/office/drawing/2014/main" val="2756416697"/>
                    </a:ext>
                  </a:extLst>
                </a:gridCol>
                <a:gridCol w="1747093">
                  <a:extLst>
                    <a:ext uri="{9D8B030D-6E8A-4147-A177-3AD203B41FA5}">
                      <a16:colId xmlns:a16="http://schemas.microsoft.com/office/drawing/2014/main" val="2661254981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Список подрядных организаций</a:t>
                      </a:r>
                      <a:endParaRPr lang="ru-RU" sz="1400" b="1" i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 fontAlgn="b"/>
                      <a:r>
                        <a:rPr lang="ru-RU" sz="1400" b="1" i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участвовавших </a:t>
                      </a:r>
                      <a:r>
                        <a:rPr lang="ru-RU" sz="1400" b="1" i="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400" b="1" i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проведении ремонта</a:t>
                      </a:r>
                      <a:endParaRPr lang="ru-RU" sz="1400" b="1" i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Количество персонала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74670"/>
                  </a:ext>
                </a:extLst>
              </a:tr>
              <a:tr h="353462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ТОО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AVC</a:t>
                      </a:r>
                      <a:r>
                        <a:rPr lang="en-US" sz="1200" kern="1200" baseline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Production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»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1228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507961"/>
                  </a:ext>
                </a:extLst>
              </a:tr>
              <a:tr h="353462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ТОО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200" kern="1200" dirty="0" err="1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КазтеплоСПЕЦСТРОЙ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»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4187818"/>
                  </a:ext>
                </a:extLst>
              </a:tr>
              <a:tr h="353462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ТОО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«ПФМ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200" kern="1200" baseline="0" dirty="0" err="1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Имсталькон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»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613492"/>
                  </a:ext>
                </a:extLst>
              </a:tr>
              <a:tr h="353462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ТОО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«</a:t>
                      </a:r>
                      <a:r>
                        <a:rPr lang="en-US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Catalyst Service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»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3663266"/>
                  </a:ext>
                </a:extLst>
              </a:tr>
              <a:tr h="353462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ТОО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«НПО Дефектоскопия»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35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091354"/>
                  </a:ext>
                </a:extLst>
              </a:tr>
              <a:tr h="353462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ТОО «</a:t>
                      </a:r>
                      <a:r>
                        <a:rPr lang="en-US" sz="1200" kern="1200" dirty="0" err="1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Incom</a:t>
                      </a:r>
                      <a:r>
                        <a:rPr lang="en-US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Company»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747660"/>
                  </a:ext>
                </a:extLst>
              </a:tr>
              <a:tr h="353462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ТОО «</a:t>
                      </a:r>
                      <a:r>
                        <a:rPr lang="ru-RU" sz="1200" kern="1200" dirty="0" err="1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Тотал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Сервис»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155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881938"/>
                  </a:ext>
                </a:extLst>
              </a:tr>
              <a:tr h="353462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ТОО «</a:t>
                      </a:r>
                      <a:r>
                        <a:rPr lang="en-US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ENERGY SERVICE-PVL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»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162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253323"/>
                  </a:ext>
                </a:extLst>
              </a:tr>
              <a:tr h="353462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ТОО </a:t>
                      </a:r>
                      <a:r>
                        <a:rPr lang="en-US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CES Kazakhstan (IMI </a:t>
                      </a:r>
                      <a:r>
                        <a:rPr lang="en-US" sz="1200" kern="1200" dirty="0" err="1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Remosa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– Италия</a:t>
                      </a:r>
                      <a:r>
                        <a:rPr lang="en-US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737063"/>
                  </a:ext>
                </a:extLst>
              </a:tr>
              <a:tr h="353462"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sz="1200" kern="1200" dirty="0" err="1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Belman</a:t>
                      </a:r>
                      <a:r>
                        <a:rPr lang="en-US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A/S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(Дания)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04938"/>
                  </a:ext>
                </a:extLst>
              </a:tr>
              <a:tr h="353462">
                <a:tc>
                  <a:txBody>
                    <a:bodyPr/>
                    <a:lstStyle/>
                    <a:p>
                      <a:pPr marL="180000" algn="ctr" fontAlgn="b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ИТОГО, чел.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1644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710982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5658" y="843910"/>
            <a:ext cx="603106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30"/>
              </a:spcBef>
            </a:pP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Плановый капитальный ремонт 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30 календарных дней (ЛК-6У</a:t>
            </a:r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):</a:t>
            </a:r>
            <a:endParaRPr lang="en-US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30"/>
              </a:spcBef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Дата начала ремонта – </a:t>
            </a:r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20.06.23г.</a:t>
            </a:r>
          </a:p>
          <a:p>
            <a:pPr>
              <a:spcBef>
                <a:spcPts val="330"/>
              </a:spcBef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Выход на режим ПППН С-100 – </a:t>
            </a:r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17.07.23г. </a:t>
            </a:r>
            <a:r>
              <a:rPr lang="ru-RU" sz="1200" u="sng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(опережение графика на 2 суток)</a:t>
            </a:r>
            <a:endParaRPr lang="ru-RU" sz="12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30"/>
              </a:spcBef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Выход на режим </a:t>
            </a: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ПГПН С-200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– </a:t>
            </a:r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26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.07.23г. </a:t>
            </a:r>
            <a:r>
              <a:rPr lang="ru-RU" sz="1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(опережение графика на </a:t>
            </a:r>
            <a:r>
              <a:rPr lang="ru-RU" sz="1200" u="sng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4 суток)</a:t>
            </a:r>
            <a:endParaRPr lang="ru-RU" sz="12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30"/>
              </a:spcBef>
            </a:pP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30"/>
              </a:spcBef>
            </a:pP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Цель ремонта – ДОСТИГНУТА! 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Р</a:t>
            </a: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аботы выполнены безопасно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, без несчастных случаев</a:t>
            </a:r>
            <a:r>
              <a:rPr lang="en-US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2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Соблюдены требования промышленной безопасности</a:t>
            </a:r>
            <a:r>
              <a:rPr lang="en-US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Ремонт завершен с опережением графика</a:t>
            </a:r>
            <a:r>
              <a:rPr lang="en-US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</a:t>
            </a: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се основные запланированные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объемы </a:t>
            </a:r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работ выполнены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ts val="300"/>
              </a:spcBef>
            </a:pPr>
            <a:endParaRPr lang="ru-RU" sz="400" dirty="0" smtClean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endParaRPr lang="ru-RU" sz="4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Bef>
                <a:spcPts val="330"/>
              </a:spcBef>
            </a:pPr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УКРУПНЕННЫЙ ПЕРЕЧЕНЬ ВЫПОЛНЕННЫХ РАБОТ:</a:t>
            </a: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Замена внутренних устройств колонн К-8, К-105, К-402, К-601/1 –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4 единицы</a:t>
            </a:r>
            <a:r>
              <a:rPr lang="en-US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Замена трубных пучков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единиц</a:t>
            </a:r>
            <a:r>
              <a:rPr lang="en-US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Ремонт компенсатора </a:t>
            </a:r>
            <a:r>
              <a:rPr lang="en-US" sz="11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Belman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с заменой линз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единица</a:t>
            </a:r>
            <a:r>
              <a:rPr lang="en-US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Переход на систему двух клапанов (СППК) –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55 единиц</a:t>
            </a:r>
            <a:r>
              <a:rPr lang="en-US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Заменена металлическая дымовая труба на УЗК –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75 погонных метров</a:t>
            </a:r>
            <a:r>
              <a:rPr lang="en-US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Замена конвекции печи П-2 УЗК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единица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Ремонт футеровки дымовой трубы УПБ –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290 м</a:t>
            </a:r>
            <a:r>
              <a:rPr lang="ru-RU" sz="1400" b="1" baseline="30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Замена продуктового змеевика печи П-102, П-301/1 ПППН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единицы</a:t>
            </a:r>
            <a:r>
              <a:rPr lang="en-US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Замена катализатора/адсорбента –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318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тонн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Техническое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освидетельствование аппаратов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359 единиц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Ревизия технологических печей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16 единиц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Ревизия трубопроводов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1019 единиц (153 472 погонных метров)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Замена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статического оборудования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 аппаратов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Замена динамического оборудования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 единиц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390872"/>
              </p:ext>
            </p:extLst>
          </p:nvPr>
        </p:nvGraphicFramePr>
        <p:xfrm>
          <a:off x="6086719" y="5601660"/>
          <a:ext cx="5993337" cy="1013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3122">
                  <a:extLst>
                    <a:ext uri="{9D8B030D-6E8A-4147-A177-3AD203B41FA5}">
                      <a16:colId xmlns:a16="http://schemas.microsoft.com/office/drawing/2014/main" val="2756416697"/>
                    </a:ext>
                  </a:extLst>
                </a:gridCol>
                <a:gridCol w="2123122">
                  <a:extLst>
                    <a:ext uri="{9D8B030D-6E8A-4147-A177-3AD203B41FA5}">
                      <a16:colId xmlns:a16="http://schemas.microsoft.com/office/drawing/2014/main" val="820999022"/>
                    </a:ext>
                  </a:extLst>
                </a:gridCol>
                <a:gridCol w="1747093">
                  <a:extLst>
                    <a:ext uri="{9D8B030D-6E8A-4147-A177-3AD203B41FA5}">
                      <a16:colId xmlns:a16="http://schemas.microsoft.com/office/drawing/2014/main" val="2661254981"/>
                    </a:ext>
                  </a:extLst>
                </a:gridCol>
              </a:tblGrid>
              <a:tr h="41213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ИНФОРМАЦИЯ ПО КОЛИЧЕСТВУ ЗАДЕЙСТВОВАННОЙ</a:t>
                      </a:r>
                      <a:r>
                        <a:rPr lang="ru-RU" sz="1200" b="1" i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СПЕЦТЕХНИКИ</a:t>
                      </a:r>
                      <a:endParaRPr lang="ru-RU" sz="1200" b="1" i="0" kern="12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kern="12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kern="12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74670"/>
                  </a:ext>
                </a:extLst>
              </a:tr>
              <a:tr h="248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Автокраны</a:t>
                      </a:r>
                      <a:endParaRPr lang="ru-RU" sz="1200" b="1" i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Автовышки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kern="1200" dirty="0" err="1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Спецтралы</a:t>
                      </a:r>
                      <a:endParaRPr lang="ru-RU" sz="1200" b="1" i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250674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ctr" fontAlgn="b"/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43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000" algn="ctr" fontAlgn="b"/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507961"/>
                  </a:ext>
                </a:extLst>
              </a:tr>
            </a:tbl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2911088" y="1982142"/>
            <a:ext cx="320199" cy="275376"/>
            <a:chOff x="136051" y="1391752"/>
            <a:chExt cx="419286" cy="434523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36051" y="1391752"/>
              <a:ext cx="419286" cy="43452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4" name="Freeform 99"/>
            <p:cNvSpPr>
              <a:spLocks noEditPoints="1"/>
            </p:cNvSpPr>
            <p:nvPr/>
          </p:nvSpPr>
          <p:spPr bwMode="auto">
            <a:xfrm>
              <a:off x="199092" y="1465786"/>
              <a:ext cx="292599" cy="293167"/>
            </a:xfrm>
            <a:custGeom>
              <a:avLst/>
              <a:gdLst>
                <a:gd name="T0" fmla="*/ 0 w 714"/>
                <a:gd name="T1" fmla="*/ 357 h 715"/>
                <a:gd name="T2" fmla="*/ 714 w 714"/>
                <a:gd name="T3" fmla="*/ 357 h 715"/>
                <a:gd name="T4" fmla="*/ 357 w 714"/>
                <a:gd name="T5" fmla="*/ 14 h 715"/>
                <a:gd name="T6" fmla="*/ 357 w 714"/>
                <a:gd name="T7" fmla="*/ 701 h 715"/>
                <a:gd name="T8" fmla="*/ 357 w 714"/>
                <a:gd name="T9" fmla="*/ 14 h 715"/>
                <a:gd name="T10" fmla="*/ 272 w 714"/>
                <a:gd name="T11" fmla="*/ 358 h 715"/>
                <a:gd name="T12" fmla="*/ 442 w 714"/>
                <a:gd name="T13" fmla="*/ 358 h 715"/>
                <a:gd name="T14" fmla="*/ 357 w 714"/>
                <a:gd name="T15" fmla="*/ 287 h 715"/>
                <a:gd name="T16" fmla="*/ 357 w 714"/>
                <a:gd name="T17" fmla="*/ 428 h 715"/>
                <a:gd name="T18" fmla="*/ 357 w 714"/>
                <a:gd name="T19" fmla="*/ 287 h 715"/>
                <a:gd name="T20" fmla="*/ 364 w 714"/>
                <a:gd name="T21" fmla="*/ 7 h 715"/>
                <a:gd name="T22" fmla="*/ 350 w 714"/>
                <a:gd name="T23" fmla="*/ 7 h 715"/>
                <a:gd name="T24" fmla="*/ 357 w 714"/>
                <a:gd name="T25" fmla="*/ 111 h 715"/>
                <a:gd name="T26" fmla="*/ 364 w 714"/>
                <a:gd name="T27" fmla="*/ 708 h 715"/>
                <a:gd name="T28" fmla="*/ 357 w 714"/>
                <a:gd name="T29" fmla="*/ 604 h 715"/>
                <a:gd name="T30" fmla="*/ 350 w 714"/>
                <a:gd name="T31" fmla="*/ 708 h 715"/>
                <a:gd name="T32" fmla="*/ 364 w 714"/>
                <a:gd name="T33" fmla="*/ 708 h 715"/>
                <a:gd name="T34" fmla="*/ 707 w 714"/>
                <a:gd name="T35" fmla="*/ 351 h 715"/>
                <a:gd name="T36" fmla="*/ 603 w 714"/>
                <a:gd name="T37" fmla="*/ 358 h 715"/>
                <a:gd name="T38" fmla="*/ 707 w 714"/>
                <a:gd name="T39" fmla="*/ 365 h 715"/>
                <a:gd name="T40" fmla="*/ 111 w 714"/>
                <a:gd name="T41" fmla="*/ 358 h 715"/>
                <a:gd name="T42" fmla="*/ 7 w 714"/>
                <a:gd name="T43" fmla="*/ 351 h 715"/>
                <a:gd name="T44" fmla="*/ 7 w 714"/>
                <a:gd name="T45" fmla="*/ 365 h 715"/>
                <a:gd name="T46" fmla="*/ 111 w 714"/>
                <a:gd name="T47" fmla="*/ 358 h 715"/>
                <a:gd name="T48" fmla="*/ 364 w 714"/>
                <a:gd name="T49" fmla="*/ 249 h 715"/>
                <a:gd name="T50" fmla="*/ 350 w 714"/>
                <a:gd name="T51" fmla="*/ 249 h 715"/>
                <a:gd name="T52" fmla="*/ 357 w 714"/>
                <a:gd name="T53" fmla="*/ 286 h 715"/>
                <a:gd name="T54" fmla="*/ 364 w 714"/>
                <a:gd name="T55" fmla="*/ 466 h 715"/>
                <a:gd name="T56" fmla="*/ 357 w 714"/>
                <a:gd name="T57" fmla="*/ 429 h 715"/>
                <a:gd name="T58" fmla="*/ 350 w 714"/>
                <a:gd name="T59" fmla="*/ 466 h 715"/>
                <a:gd name="T60" fmla="*/ 364 w 714"/>
                <a:gd name="T61" fmla="*/ 466 h 715"/>
                <a:gd name="T62" fmla="*/ 466 w 714"/>
                <a:gd name="T63" fmla="*/ 351 h 715"/>
                <a:gd name="T64" fmla="*/ 429 w 714"/>
                <a:gd name="T65" fmla="*/ 358 h 715"/>
                <a:gd name="T66" fmla="*/ 466 w 714"/>
                <a:gd name="T67" fmla="*/ 365 h 715"/>
                <a:gd name="T68" fmla="*/ 286 w 714"/>
                <a:gd name="T69" fmla="*/ 358 h 715"/>
                <a:gd name="T70" fmla="*/ 249 w 714"/>
                <a:gd name="T71" fmla="*/ 351 h 715"/>
                <a:gd name="T72" fmla="*/ 249 w 714"/>
                <a:gd name="T73" fmla="*/ 365 h 715"/>
                <a:gd name="T74" fmla="*/ 286 w 714"/>
                <a:gd name="T75" fmla="*/ 358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4" h="715">
                  <a:moveTo>
                    <a:pt x="357" y="715"/>
                  </a:moveTo>
                  <a:cubicBezTo>
                    <a:pt x="160" y="715"/>
                    <a:pt x="0" y="554"/>
                    <a:pt x="0" y="357"/>
                  </a:cubicBezTo>
                  <a:cubicBezTo>
                    <a:pt x="0" y="161"/>
                    <a:pt x="160" y="0"/>
                    <a:pt x="357" y="0"/>
                  </a:cubicBezTo>
                  <a:cubicBezTo>
                    <a:pt x="554" y="0"/>
                    <a:pt x="714" y="161"/>
                    <a:pt x="714" y="357"/>
                  </a:cubicBezTo>
                  <a:cubicBezTo>
                    <a:pt x="714" y="554"/>
                    <a:pt x="554" y="715"/>
                    <a:pt x="357" y="715"/>
                  </a:cubicBezTo>
                  <a:close/>
                  <a:moveTo>
                    <a:pt x="357" y="14"/>
                  </a:moveTo>
                  <a:cubicBezTo>
                    <a:pt x="168" y="14"/>
                    <a:pt x="14" y="168"/>
                    <a:pt x="14" y="357"/>
                  </a:cubicBezTo>
                  <a:cubicBezTo>
                    <a:pt x="14" y="547"/>
                    <a:pt x="168" y="701"/>
                    <a:pt x="357" y="701"/>
                  </a:cubicBezTo>
                  <a:cubicBezTo>
                    <a:pt x="546" y="701"/>
                    <a:pt x="700" y="547"/>
                    <a:pt x="700" y="357"/>
                  </a:cubicBezTo>
                  <a:cubicBezTo>
                    <a:pt x="700" y="168"/>
                    <a:pt x="546" y="14"/>
                    <a:pt x="357" y="14"/>
                  </a:cubicBezTo>
                  <a:close/>
                  <a:moveTo>
                    <a:pt x="357" y="442"/>
                  </a:moveTo>
                  <a:cubicBezTo>
                    <a:pt x="310" y="442"/>
                    <a:pt x="272" y="404"/>
                    <a:pt x="272" y="358"/>
                  </a:cubicBezTo>
                  <a:cubicBezTo>
                    <a:pt x="272" y="311"/>
                    <a:pt x="310" y="273"/>
                    <a:pt x="357" y="273"/>
                  </a:cubicBezTo>
                  <a:cubicBezTo>
                    <a:pt x="404" y="273"/>
                    <a:pt x="442" y="311"/>
                    <a:pt x="442" y="358"/>
                  </a:cubicBezTo>
                  <a:cubicBezTo>
                    <a:pt x="442" y="404"/>
                    <a:pt x="404" y="442"/>
                    <a:pt x="357" y="442"/>
                  </a:cubicBezTo>
                  <a:close/>
                  <a:moveTo>
                    <a:pt x="357" y="287"/>
                  </a:moveTo>
                  <a:cubicBezTo>
                    <a:pt x="318" y="287"/>
                    <a:pt x="286" y="318"/>
                    <a:pt x="286" y="358"/>
                  </a:cubicBezTo>
                  <a:cubicBezTo>
                    <a:pt x="286" y="397"/>
                    <a:pt x="318" y="428"/>
                    <a:pt x="357" y="428"/>
                  </a:cubicBezTo>
                  <a:cubicBezTo>
                    <a:pt x="396" y="428"/>
                    <a:pt x="428" y="397"/>
                    <a:pt x="428" y="358"/>
                  </a:cubicBezTo>
                  <a:cubicBezTo>
                    <a:pt x="428" y="318"/>
                    <a:pt x="396" y="287"/>
                    <a:pt x="357" y="287"/>
                  </a:cubicBezTo>
                  <a:close/>
                  <a:moveTo>
                    <a:pt x="364" y="104"/>
                  </a:moveTo>
                  <a:cubicBezTo>
                    <a:pt x="364" y="7"/>
                    <a:pt x="364" y="7"/>
                    <a:pt x="364" y="7"/>
                  </a:cubicBezTo>
                  <a:cubicBezTo>
                    <a:pt x="364" y="4"/>
                    <a:pt x="361" y="0"/>
                    <a:pt x="357" y="0"/>
                  </a:cubicBezTo>
                  <a:cubicBezTo>
                    <a:pt x="353" y="0"/>
                    <a:pt x="350" y="4"/>
                    <a:pt x="350" y="7"/>
                  </a:cubicBezTo>
                  <a:cubicBezTo>
                    <a:pt x="350" y="104"/>
                    <a:pt x="350" y="104"/>
                    <a:pt x="350" y="104"/>
                  </a:cubicBezTo>
                  <a:cubicBezTo>
                    <a:pt x="350" y="108"/>
                    <a:pt x="353" y="111"/>
                    <a:pt x="357" y="111"/>
                  </a:cubicBezTo>
                  <a:cubicBezTo>
                    <a:pt x="361" y="111"/>
                    <a:pt x="364" y="108"/>
                    <a:pt x="364" y="104"/>
                  </a:cubicBezTo>
                  <a:close/>
                  <a:moveTo>
                    <a:pt x="364" y="708"/>
                  </a:moveTo>
                  <a:cubicBezTo>
                    <a:pt x="364" y="611"/>
                    <a:pt x="364" y="611"/>
                    <a:pt x="364" y="611"/>
                  </a:cubicBezTo>
                  <a:cubicBezTo>
                    <a:pt x="364" y="607"/>
                    <a:pt x="361" y="604"/>
                    <a:pt x="357" y="604"/>
                  </a:cubicBezTo>
                  <a:cubicBezTo>
                    <a:pt x="353" y="604"/>
                    <a:pt x="350" y="607"/>
                    <a:pt x="350" y="611"/>
                  </a:cubicBezTo>
                  <a:cubicBezTo>
                    <a:pt x="350" y="708"/>
                    <a:pt x="350" y="708"/>
                    <a:pt x="350" y="708"/>
                  </a:cubicBezTo>
                  <a:cubicBezTo>
                    <a:pt x="350" y="711"/>
                    <a:pt x="353" y="715"/>
                    <a:pt x="357" y="715"/>
                  </a:cubicBezTo>
                  <a:cubicBezTo>
                    <a:pt x="361" y="715"/>
                    <a:pt x="364" y="711"/>
                    <a:pt x="364" y="708"/>
                  </a:cubicBezTo>
                  <a:close/>
                  <a:moveTo>
                    <a:pt x="714" y="358"/>
                  </a:moveTo>
                  <a:cubicBezTo>
                    <a:pt x="714" y="354"/>
                    <a:pt x="711" y="351"/>
                    <a:pt x="707" y="351"/>
                  </a:cubicBezTo>
                  <a:cubicBezTo>
                    <a:pt x="610" y="351"/>
                    <a:pt x="610" y="351"/>
                    <a:pt x="610" y="351"/>
                  </a:cubicBezTo>
                  <a:cubicBezTo>
                    <a:pt x="606" y="351"/>
                    <a:pt x="603" y="354"/>
                    <a:pt x="603" y="358"/>
                  </a:cubicBezTo>
                  <a:cubicBezTo>
                    <a:pt x="603" y="361"/>
                    <a:pt x="606" y="365"/>
                    <a:pt x="610" y="365"/>
                  </a:cubicBezTo>
                  <a:cubicBezTo>
                    <a:pt x="707" y="365"/>
                    <a:pt x="707" y="365"/>
                    <a:pt x="707" y="365"/>
                  </a:cubicBezTo>
                  <a:cubicBezTo>
                    <a:pt x="711" y="365"/>
                    <a:pt x="714" y="361"/>
                    <a:pt x="714" y="358"/>
                  </a:cubicBezTo>
                  <a:close/>
                  <a:moveTo>
                    <a:pt x="111" y="358"/>
                  </a:moveTo>
                  <a:cubicBezTo>
                    <a:pt x="111" y="354"/>
                    <a:pt x="108" y="351"/>
                    <a:pt x="104" y="351"/>
                  </a:cubicBezTo>
                  <a:cubicBezTo>
                    <a:pt x="7" y="351"/>
                    <a:pt x="7" y="351"/>
                    <a:pt x="7" y="351"/>
                  </a:cubicBezTo>
                  <a:cubicBezTo>
                    <a:pt x="3" y="351"/>
                    <a:pt x="0" y="354"/>
                    <a:pt x="0" y="358"/>
                  </a:cubicBezTo>
                  <a:cubicBezTo>
                    <a:pt x="0" y="361"/>
                    <a:pt x="3" y="365"/>
                    <a:pt x="7" y="365"/>
                  </a:cubicBezTo>
                  <a:cubicBezTo>
                    <a:pt x="104" y="365"/>
                    <a:pt x="104" y="365"/>
                    <a:pt x="104" y="365"/>
                  </a:cubicBezTo>
                  <a:cubicBezTo>
                    <a:pt x="108" y="365"/>
                    <a:pt x="111" y="361"/>
                    <a:pt x="111" y="358"/>
                  </a:cubicBezTo>
                  <a:close/>
                  <a:moveTo>
                    <a:pt x="364" y="279"/>
                  </a:moveTo>
                  <a:cubicBezTo>
                    <a:pt x="364" y="249"/>
                    <a:pt x="364" y="249"/>
                    <a:pt x="364" y="249"/>
                  </a:cubicBezTo>
                  <a:cubicBezTo>
                    <a:pt x="364" y="245"/>
                    <a:pt x="361" y="242"/>
                    <a:pt x="357" y="242"/>
                  </a:cubicBezTo>
                  <a:cubicBezTo>
                    <a:pt x="353" y="242"/>
                    <a:pt x="350" y="245"/>
                    <a:pt x="350" y="249"/>
                  </a:cubicBezTo>
                  <a:cubicBezTo>
                    <a:pt x="350" y="279"/>
                    <a:pt x="350" y="279"/>
                    <a:pt x="350" y="279"/>
                  </a:cubicBezTo>
                  <a:cubicBezTo>
                    <a:pt x="350" y="283"/>
                    <a:pt x="353" y="286"/>
                    <a:pt x="357" y="286"/>
                  </a:cubicBezTo>
                  <a:cubicBezTo>
                    <a:pt x="361" y="286"/>
                    <a:pt x="364" y="283"/>
                    <a:pt x="364" y="279"/>
                  </a:cubicBezTo>
                  <a:close/>
                  <a:moveTo>
                    <a:pt x="364" y="466"/>
                  </a:moveTo>
                  <a:cubicBezTo>
                    <a:pt x="364" y="436"/>
                    <a:pt x="364" y="436"/>
                    <a:pt x="364" y="436"/>
                  </a:cubicBezTo>
                  <a:cubicBezTo>
                    <a:pt x="364" y="432"/>
                    <a:pt x="361" y="429"/>
                    <a:pt x="357" y="429"/>
                  </a:cubicBezTo>
                  <a:cubicBezTo>
                    <a:pt x="353" y="429"/>
                    <a:pt x="350" y="432"/>
                    <a:pt x="350" y="436"/>
                  </a:cubicBezTo>
                  <a:cubicBezTo>
                    <a:pt x="350" y="466"/>
                    <a:pt x="350" y="466"/>
                    <a:pt x="350" y="466"/>
                  </a:cubicBezTo>
                  <a:cubicBezTo>
                    <a:pt x="350" y="470"/>
                    <a:pt x="353" y="473"/>
                    <a:pt x="357" y="473"/>
                  </a:cubicBezTo>
                  <a:cubicBezTo>
                    <a:pt x="361" y="473"/>
                    <a:pt x="364" y="470"/>
                    <a:pt x="364" y="466"/>
                  </a:cubicBezTo>
                  <a:close/>
                  <a:moveTo>
                    <a:pt x="473" y="358"/>
                  </a:moveTo>
                  <a:cubicBezTo>
                    <a:pt x="473" y="354"/>
                    <a:pt x="470" y="351"/>
                    <a:pt x="466" y="351"/>
                  </a:cubicBezTo>
                  <a:cubicBezTo>
                    <a:pt x="436" y="351"/>
                    <a:pt x="436" y="351"/>
                    <a:pt x="436" y="351"/>
                  </a:cubicBezTo>
                  <a:cubicBezTo>
                    <a:pt x="432" y="351"/>
                    <a:pt x="429" y="354"/>
                    <a:pt x="429" y="358"/>
                  </a:cubicBezTo>
                  <a:cubicBezTo>
                    <a:pt x="429" y="361"/>
                    <a:pt x="432" y="365"/>
                    <a:pt x="436" y="365"/>
                  </a:cubicBezTo>
                  <a:cubicBezTo>
                    <a:pt x="466" y="365"/>
                    <a:pt x="466" y="365"/>
                    <a:pt x="466" y="365"/>
                  </a:cubicBezTo>
                  <a:cubicBezTo>
                    <a:pt x="470" y="365"/>
                    <a:pt x="473" y="361"/>
                    <a:pt x="473" y="358"/>
                  </a:cubicBezTo>
                  <a:close/>
                  <a:moveTo>
                    <a:pt x="286" y="358"/>
                  </a:moveTo>
                  <a:cubicBezTo>
                    <a:pt x="286" y="354"/>
                    <a:pt x="282" y="351"/>
                    <a:pt x="279" y="351"/>
                  </a:cubicBezTo>
                  <a:cubicBezTo>
                    <a:pt x="249" y="351"/>
                    <a:pt x="249" y="351"/>
                    <a:pt x="249" y="351"/>
                  </a:cubicBezTo>
                  <a:cubicBezTo>
                    <a:pt x="245" y="351"/>
                    <a:pt x="242" y="354"/>
                    <a:pt x="242" y="358"/>
                  </a:cubicBezTo>
                  <a:cubicBezTo>
                    <a:pt x="242" y="361"/>
                    <a:pt x="245" y="365"/>
                    <a:pt x="249" y="365"/>
                  </a:cubicBezTo>
                  <a:cubicBezTo>
                    <a:pt x="279" y="365"/>
                    <a:pt x="279" y="365"/>
                    <a:pt x="279" y="365"/>
                  </a:cubicBezTo>
                  <a:cubicBezTo>
                    <a:pt x="282" y="365"/>
                    <a:pt x="286" y="361"/>
                    <a:pt x="286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606424" y="858705"/>
            <a:ext cx="320197" cy="275376"/>
            <a:chOff x="151990" y="1375424"/>
            <a:chExt cx="320197" cy="275376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51990" y="1375424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7" name="Freeform 98"/>
            <p:cNvSpPr>
              <a:spLocks noEditPoints="1"/>
            </p:cNvSpPr>
            <p:nvPr/>
          </p:nvSpPr>
          <p:spPr bwMode="auto">
            <a:xfrm>
              <a:off x="188017" y="1411432"/>
              <a:ext cx="227256" cy="196697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434335" y="3327037"/>
            <a:ext cx="321886" cy="295434"/>
            <a:chOff x="132557" y="2285583"/>
            <a:chExt cx="359605" cy="335305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0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844522" y="5015601"/>
            <a:ext cx="320197" cy="275376"/>
            <a:chOff x="144952" y="2751503"/>
            <a:chExt cx="320197" cy="275376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44952" y="2751503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186863" y="2784728"/>
              <a:ext cx="233268" cy="168052"/>
              <a:chOff x="106498" y="1660238"/>
              <a:chExt cx="184763" cy="153786"/>
            </a:xfrm>
          </p:grpSpPr>
          <p:sp>
            <p:nvSpPr>
              <p:cNvPr id="24" name="Freeform 12"/>
              <p:cNvSpPr>
                <a:spLocks/>
              </p:cNvSpPr>
              <p:nvPr/>
            </p:nvSpPr>
            <p:spPr bwMode="auto">
              <a:xfrm>
                <a:off x="106498" y="1660238"/>
                <a:ext cx="124635" cy="153786"/>
              </a:xfrm>
              <a:custGeom>
                <a:avLst/>
                <a:gdLst>
                  <a:gd name="T0" fmla="*/ 8 w 150"/>
                  <a:gd name="T1" fmla="*/ 145 h 145"/>
                  <a:gd name="T2" fmla="*/ 19 w 150"/>
                  <a:gd name="T3" fmla="*/ 119 h 145"/>
                  <a:gd name="T4" fmla="*/ 57 w 150"/>
                  <a:gd name="T5" fmla="*/ 86 h 145"/>
                  <a:gd name="T6" fmla="*/ 38 w 150"/>
                  <a:gd name="T7" fmla="*/ 46 h 145"/>
                  <a:gd name="T8" fmla="*/ 77 w 150"/>
                  <a:gd name="T9" fmla="*/ 0 h 145"/>
                  <a:gd name="T10" fmla="*/ 114 w 150"/>
                  <a:gd name="T11" fmla="*/ 50 h 145"/>
                  <a:gd name="T12" fmla="*/ 96 w 150"/>
                  <a:gd name="T13" fmla="*/ 87 h 145"/>
                  <a:gd name="T14" fmla="*/ 136 w 150"/>
                  <a:gd name="T15" fmla="*/ 117 h 145"/>
                  <a:gd name="T16" fmla="*/ 150 w 150"/>
                  <a:gd name="T17" fmla="*/ 145 h 145"/>
                  <a:gd name="T18" fmla="*/ 8 w 150"/>
                  <a:gd name="T1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45">
                    <a:moveTo>
                      <a:pt x="8" y="145"/>
                    </a:moveTo>
                    <a:cubicBezTo>
                      <a:pt x="8" y="145"/>
                      <a:pt x="0" y="125"/>
                      <a:pt x="19" y="119"/>
                    </a:cubicBezTo>
                    <a:cubicBezTo>
                      <a:pt x="38" y="113"/>
                      <a:pt x="57" y="107"/>
                      <a:pt x="57" y="86"/>
                    </a:cubicBezTo>
                    <a:cubicBezTo>
                      <a:pt x="57" y="86"/>
                      <a:pt x="38" y="78"/>
                      <a:pt x="38" y="46"/>
                    </a:cubicBezTo>
                    <a:cubicBezTo>
                      <a:pt x="38" y="17"/>
                      <a:pt x="53" y="0"/>
                      <a:pt x="77" y="0"/>
                    </a:cubicBezTo>
                    <a:cubicBezTo>
                      <a:pt x="100" y="0"/>
                      <a:pt x="114" y="19"/>
                      <a:pt x="114" y="50"/>
                    </a:cubicBezTo>
                    <a:cubicBezTo>
                      <a:pt x="114" y="50"/>
                      <a:pt x="109" y="80"/>
                      <a:pt x="96" y="87"/>
                    </a:cubicBezTo>
                    <a:cubicBezTo>
                      <a:pt x="96" y="92"/>
                      <a:pt x="93" y="111"/>
                      <a:pt x="136" y="117"/>
                    </a:cubicBezTo>
                    <a:cubicBezTo>
                      <a:pt x="149" y="119"/>
                      <a:pt x="150" y="132"/>
                      <a:pt x="150" y="145"/>
                    </a:cubicBezTo>
                    <a:lnTo>
                      <a:pt x="8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3"/>
              <p:cNvSpPr>
                <a:spLocks/>
              </p:cNvSpPr>
              <p:nvPr/>
            </p:nvSpPr>
            <p:spPr bwMode="auto">
              <a:xfrm>
                <a:off x="210764" y="1689384"/>
                <a:ext cx="80497" cy="124640"/>
              </a:xfrm>
              <a:custGeom>
                <a:avLst/>
                <a:gdLst>
                  <a:gd name="T0" fmla="*/ 29 w 96"/>
                  <a:gd name="T1" fmla="*/ 125 h 125"/>
                  <a:gd name="T2" fmla="*/ 96 w 96"/>
                  <a:gd name="T3" fmla="*/ 125 h 125"/>
                  <a:gd name="T4" fmla="*/ 85 w 96"/>
                  <a:gd name="T5" fmla="*/ 101 h 125"/>
                  <a:gd name="T6" fmla="*/ 50 w 96"/>
                  <a:gd name="T7" fmla="*/ 75 h 125"/>
                  <a:gd name="T8" fmla="*/ 66 w 96"/>
                  <a:gd name="T9" fmla="*/ 42 h 125"/>
                  <a:gd name="T10" fmla="*/ 33 w 96"/>
                  <a:gd name="T11" fmla="*/ 0 h 125"/>
                  <a:gd name="T12" fmla="*/ 0 w 96"/>
                  <a:gd name="T13" fmla="*/ 39 h 125"/>
                  <a:gd name="T14" fmla="*/ 16 w 96"/>
                  <a:gd name="T15" fmla="*/ 74 h 125"/>
                  <a:gd name="T16" fmla="*/ 9 w 96"/>
                  <a:gd name="T17" fmla="*/ 89 h 125"/>
                  <a:gd name="T18" fmla="*/ 27 w 96"/>
                  <a:gd name="T19" fmla="*/ 104 h 125"/>
                  <a:gd name="T20" fmla="*/ 29 w 96"/>
                  <a:gd name="T2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25">
                    <a:moveTo>
                      <a:pt x="29" y="125"/>
                    </a:moveTo>
                    <a:cubicBezTo>
                      <a:pt x="96" y="125"/>
                      <a:pt x="96" y="125"/>
                      <a:pt x="96" y="125"/>
                    </a:cubicBezTo>
                    <a:cubicBezTo>
                      <a:pt x="96" y="113"/>
                      <a:pt x="96" y="102"/>
                      <a:pt x="85" y="101"/>
                    </a:cubicBezTo>
                    <a:cubicBezTo>
                      <a:pt x="48" y="95"/>
                      <a:pt x="51" y="79"/>
                      <a:pt x="50" y="75"/>
                    </a:cubicBezTo>
                    <a:cubicBezTo>
                      <a:pt x="61" y="68"/>
                      <a:pt x="66" y="42"/>
                      <a:pt x="66" y="42"/>
                    </a:cubicBezTo>
                    <a:cubicBezTo>
                      <a:pt x="66" y="16"/>
                      <a:pt x="54" y="0"/>
                      <a:pt x="33" y="0"/>
                    </a:cubicBezTo>
                    <a:cubicBezTo>
                      <a:pt x="13" y="0"/>
                      <a:pt x="0" y="14"/>
                      <a:pt x="0" y="39"/>
                    </a:cubicBezTo>
                    <a:cubicBezTo>
                      <a:pt x="0" y="66"/>
                      <a:pt x="16" y="74"/>
                      <a:pt x="16" y="74"/>
                    </a:cubicBezTo>
                    <a:cubicBezTo>
                      <a:pt x="16" y="82"/>
                      <a:pt x="13" y="87"/>
                      <a:pt x="9" y="89"/>
                    </a:cubicBezTo>
                    <a:cubicBezTo>
                      <a:pt x="9" y="89"/>
                      <a:pt x="23" y="92"/>
                      <a:pt x="27" y="104"/>
                    </a:cubicBezTo>
                    <a:cubicBezTo>
                      <a:pt x="30" y="113"/>
                      <a:pt x="29" y="125"/>
                      <a:pt x="29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" name="Line 9"/>
          <p:cNvSpPr>
            <a:spLocks noChangeShapeType="1"/>
          </p:cNvSpPr>
          <p:nvPr/>
        </p:nvSpPr>
        <p:spPr bwMode="auto">
          <a:xfrm>
            <a:off x="6086718" y="5452158"/>
            <a:ext cx="5993337" cy="3139"/>
          </a:xfrm>
          <a:prstGeom prst="line">
            <a:avLst/>
          </a:prstGeom>
          <a:noFill/>
          <a:ln w="57150" cmpd="thickThin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9258" y="6614910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30670" y="6543522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5297963" y="169265"/>
            <a:ext cx="6845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ФОТООТЧЕТ О РАБОТАХ ОСТАНОВОЧНОГО РЕМОНТА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33226" y="6222636"/>
            <a:ext cx="341151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Заменен циркуляционный насос котла КУ-101</a:t>
            </a:r>
          </a:p>
          <a:p>
            <a:pPr>
              <a:spcAft>
                <a:spcPts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Н-160 (тип КГВ-160) на участке утилизации </a:t>
            </a:r>
          </a:p>
          <a:p>
            <a:pPr>
              <a:spcAft>
                <a:spcPts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тепла дымовых газов ПППН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42047" y="3235845"/>
            <a:ext cx="380745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Заменен циркуляционный насос котла КУ-201</a:t>
            </a:r>
          </a:p>
          <a:p>
            <a:pPr>
              <a:spcAft>
                <a:spcPts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Н-229 (тип КГВ-250)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участке утилизации тепла дымовых газов ПППН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720857" y="6151301"/>
            <a:ext cx="456727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 новый насос подачи котловой питательной воды</a:t>
            </a:r>
          </a:p>
          <a:p>
            <a:pPr>
              <a:spcAft>
                <a:spcPts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 давления Н-001С (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HPR50-4/10R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spcAft>
                <a:spcPts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цеха ПВС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48" y="3828662"/>
            <a:ext cx="3638797" cy="2273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82" y="919058"/>
            <a:ext cx="3638797" cy="2273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18" y="3879619"/>
            <a:ext cx="3369537" cy="2273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873" y="914232"/>
            <a:ext cx="3638797" cy="2273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7797319" y="3179036"/>
            <a:ext cx="380745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Заменен питательный насос котла КУ-201</a:t>
            </a:r>
          </a:p>
          <a:p>
            <a:pPr>
              <a:spcAft>
                <a:spcPts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Н-22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(тип ПЭ65-53-С)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участке утилизации тепла дымовых газов ПППН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33640" y="3297489"/>
            <a:ext cx="32310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Заменен металлический ствол трубы отвода дымовых газов печей на установке замедленного коксования ППТНО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1" y="804153"/>
            <a:ext cx="2921175" cy="2493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1" y="3897653"/>
            <a:ext cx="2921175" cy="21351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312321" y="6054863"/>
            <a:ext cx="33025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ремонт футеровки, </a:t>
            </a:r>
          </a:p>
          <a:p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сигнальная окраска ствола </a:t>
            </a:r>
          </a:p>
          <a:p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дымовой трубы </a:t>
            </a:r>
          </a:p>
          <a:p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установке производства битумов ППТНО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9258" y="6527320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6285349" y="151754"/>
            <a:ext cx="6168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ФОТООТЧЕТ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ТЕКУЩИХ ПЛАНОВЫХ РАБОТАХ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2073" y="3369873"/>
            <a:ext cx="35445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Антикоррозионная обработка резервуара Р-5</a:t>
            </a:r>
          </a:p>
          <a:p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П 29-1 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V-20 000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r>
              <a:rPr lang="ru-RU" sz="14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РП ПКОН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8" y="934345"/>
            <a:ext cx="3658843" cy="24066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10" y="940432"/>
            <a:ext cx="3294598" cy="240664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45529" y="3358504"/>
            <a:ext cx="35445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Антикоррозионная обработка резервуара Р-4</a:t>
            </a:r>
          </a:p>
          <a:p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П 29-2 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0 000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r>
              <a:rPr lang="ru-RU" sz="14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РП ПКОН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72072" y="5927156"/>
            <a:ext cx="35445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Заменена дренажная заглубленная емкость</a:t>
            </a:r>
          </a:p>
          <a:p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озиции Е-207 на установке гидроочистки </a:t>
            </a: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нафты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ПППН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3" y="3829645"/>
            <a:ext cx="3658843" cy="20165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12" y="3841979"/>
            <a:ext cx="3294598" cy="20292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45529" y="5952025"/>
            <a:ext cx="349164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Заменены дренажные заглубленные емкости</a:t>
            </a:r>
          </a:p>
          <a:p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озиции Е-111, Е-112 на установке ЭЛОУ-АТ ПППН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321964" y="3315600"/>
            <a:ext cx="37894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транспортном блоке установки замедленного коксования ППТНО новый мостовой грейферный кран №3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954" y="940613"/>
            <a:ext cx="3076002" cy="23683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045" y="3972226"/>
            <a:ext cx="3059628" cy="202927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321964" y="6057960"/>
            <a:ext cx="38112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транспортном блоке установки замедленного коксования ППТНО продолжаются работы по наладке нового мостового грейферного крана №4</a:t>
            </a:r>
          </a:p>
        </p:txBody>
      </p:sp>
    </p:spTree>
    <p:extLst>
      <p:ext uri="{BB962C8B-B14F-4D97-AF65-F5344CB8AC3E}">
        <p14:creationId xmlns:p14="http://schemas.microsoft.com/office/powerpoint/2010/main" val="90893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68952" y="138483"/>
            <a:ext cx="8323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и проведение работ капитального ремонта 2023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09881" y="963407"/>
            <a:ext cx="5912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многозонных термопар на Р-101/1,2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КТ-1 ПГПН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468" y="963407"/>
            <a:ext cx="6295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кориолисовых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расходомеров на производствах завода, 28 единиц (Программа учета топливного газа, замена средств учета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мат.баланса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др.)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B1FE910-8E84-4104-B139-D99B384A8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873112"/>
              </p:ext>
            </p:extLst>
          </p:nvPr>
        </p:nvGraphicFramePr>
        <p:xfrm>
          <a:off x="345775" y="4824352"/>
          <a:ext cx="5862552" cy="1119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2372">
                  <a:extLst>
                    <a:ext uri="{9D8B030D-6E8A-4147-A177-3AD203B41FA5}">
                      <a16:colId xmlns:a16="http://schemas.microsoft.com/office/drawing/2014/main" val="2095496789"/>
                    </a:ext>
                  </a:extLst>
                </a:gridCol>
                <a:gridCol w="868983">
                  <a:extLst>
                    <a:ext uri="{9D8B030D-6E8A-4147-A177-3AD203B41FA5}">
                      <a16:colId xmlns:a16="http://schemas.microsoft.com/office/drawing/2014/main" val="1763508021"/>
                    </a:ext>
                  </a:extLst>
                </a:gridCol>
                <a:gridCol w="888511">
                  <a:extLst>
                    <a:ext uri="{9D8B030D-6E8A-4147-A177-3AD203B41FA5}">
                      <a16:colId xmlns:a16="http://schemas.microsoft.com/office/drawing/2014/main" val="1823197646"/>
                    </a:ext>
                  </a:extLst>
                </a:gridCol>
                <a:gridCol w="1034970">
                  <a:extLst>
                    <a:ext uri="{9D8B030D-6E8A-4147-A177-3AD203B41FA5}">
                      <a16:colId xmlns:a16="http://schemas.microsoft.com/office/drawing/2014/main" val="33642543"/>
                    </a:ext>
                  </a:extLst>
                </a:gridCol>
                <a:gridCol w="1124580">
                  <a:extLst>
                    <a:ext uri="{9D8B030D-6E8A-4147-A177-3AD203B41FA5}">
                      <a16:colId xmlns:a16="http://schemas.microsoft.com/office/drawing/2014/main" val="85698927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380497673"/>
                    </a:ext>
                  </a:extLst>
                </a:gridCol>
              </a:tblGrid>
              <a:tr h="293976">
                <a:tc gridSpan="6"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Монтаж массовых расходомеров по учёту газа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652627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ПППН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ПКОН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ПГПН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ППТНО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8288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ПСиОЗХ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</a:rPr>
                        <a:t>     ПСН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88760"/>
                  </a:ext>
                </a:extLst>
              </a:tr>
              <a:tr h="473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612779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 b="27971"/>
          <a:stretch/>
        </p:blipFill>
        <p:spPr>
          <a:xfrm>
            <a:off x="345775" y="2065331"/>
            <a:ext cx="2146216" cy="23097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/>
          <a:stretch/>
        </p:blipFill>
        <p:spPr>
          <a:xfrm>
            <a:off x="2760611" y="2065331"/>
            <a:ext cx="3447717" cy="2309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0810" r="24471"/>
          <a:stretch/>
        </p:blipFill>
        <p:spPr>
          <a:xfrm>
            <a:off x="6732396" y="2065331"/>
            <a:ext cx="1688123" cy="23097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279" y="2065330"/>
            <a:ext cx="3254441" cy="2309789"/>
          </a:xfrm>
          <a:prstGeom prst="rect">
            <a:avLst/>
          </a:prstGeom>
        </p:spPr>
      </p:pic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DB1FE910-8E84-4104-B139-D99B384A8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7472"/>
              </p:ext>
            </p:extLst>
          </p:nvPr>
        </p:nvGraphicFramePr>
        <p:xfrm>
          <a:off x="6732397" y="4830711"/>
          <a:ext cx="5072324" cy="1083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2860">
                  <a:extLst>
                    <a:ext uri="{9D8B030D-6E8A-4147-A177-3AD203B41FA5}">
                      <a16:colId xmlns:a16="http://schemas.microsoft.com/office/drawing/2014/main" val="2095496789"/>
                    </a:ext>
                  </a:extLst>
                </a:gridCol>
                <a:gridCol w="2399464">
                  <a:extLst>
                    <a:ext uri="{9D8B030D-6E8A-4147-A177-3AD203B41FA5}">
                      <a16:colId xmlns:a16="http://schemas.microsoft.com/office/drawing/2014/main" val="1763508021"/>
                    </a:ext>
                  </a:extLst>
                </a:gridCol>
              </a:tblGrid>
              <a:tr h="293976">
                <a:tc gridSpan="2"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многозонных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термопар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652627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</a:rPr>
                        <a:t>Р-101/1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</a:rPr>
                        <a:t>Р-101/2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88760"/>
                  </a:ext>
                </a:extLst>
              </a:tr>
              <a:tr h="4377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61277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</a:t>
            </a:fld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13131</TotalTime>
  <Words>5646</Words>
  <Application>Microsoft Office PowerPoint</Application>
  <PresentationFormat>Широкоэкранный</PresentationFormat>
  <Paragraphs>1460</Paragraphs>
  <Slides>39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Century Gothic</vt:lpstr>
      <vt:lpstr>Open Sans Light</vt:lpstr>
      <vt:lpstr>Symbol</vt:lpstr>
      <vt:lpstr>Tahoma</vt:lpstr>
      <vt:lpstr>Times New Roman</vt:lpstr>
      <vt:lpstr>Wingdings</vt:lpstr>
      <vt:lpstr>Тема Office</vt:lpstr>
      <vt:lpstr>Слайд think-cell</vt:lpstr>
      <vt:lpstr>Отчет по итогам работы ТОО «ПНХЗ»  за 2023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Козюра Ольга Викторовна</dc:creator>
  <cp:lastModifiedBy>Еспаева Гульнара Кудайбергеновна</cp:lastModifiedBy>
  <cp:revision>465</cp:revision>
  <cp:lastPrinted>2023-01-26T08:57:46Z</cp:lastPrinted>
  <dcterms:created xsi:type="dcterms:W3CDTF">2022-08-12T02:43:43Z</dcterms:created>
  <dcterms:modified xsi:type="dcterms:W3CDTF">2024-05-15T11:38:41Z</dcterms:modified>
</cp:coreProperties>
</file>